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comments/modernComment_116_F454AC22.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 id="2147483792" r:id="rId2"/>
    <p:sldMasterId id="2147483804" r:id="rId3"/>
    <p:sldMasterId id="2147483809" r:id="rId4"/>
  </p:sldMasterIdLst>
  <p:notesMasterIdLst>
    <p:notesMasterId r:id="rId21"/>
  </p:notesMasterIdLst>
  <p:handoutMasterIdLst>
    <p:handoutMasterId r:id="rId22"/>
  </p:handoutMasterIdLst>
  <p:sldIdLst>
    <p:sldId id="269" r:id="rId5"/>
    <p:sldId id="271" r:id="rId6"/>
    <p:sldId id="282" r:id="rId7"/>
    <p:sldId id="283" r:id="rId8"/>
    <p:sldId id="285" r:id="rId9"/>
    <p:sldId id="281" r:id="rId10"/>
    <p:sldId id="274" r:id="rId11"/>
    <p:sldId id="272" r:id="rId12"/>
    <p:sldId id="277" r:id="rId13"/>
    <p:sldId id="275" r:id="rId14"/>
    <p:sldId id="273" r:id="rId15"/>
    <p:sldId id="276" r:id="rId16"/>
    <p:sldId id="284" r:id="rId17"/>
    <p:sldId id="279" r:id="rId18"/>
    <p:sldId id="278" r:id="rId19"/>
    <p:sldId id="280" r:id="rId2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CA4BB29-689B-F8FF-3D0F-E568598F4725}" name="Kohley, Justin [BPU]" initials="KJ" userId="S::justin.kohley@bpu.nj.gov::0c686cad-605b-4960-9653-17ec8d4a2d67" providerId="AD"/>
  <p188:author id="{ED5CCC68-7765-C148-FB05-369F8F050C9A}" name="Masiello, John [BPU]" initials="JM" userId="S::John.Masiello@bpu.nj.gov::f2ae9ca5-c2a2-41ed-977d-e8c0958af3f3" providerId="AD"/>
  <p188:author id="{D3329C7C-155E-6DEF-793C-27635F531F73}" name="Hertz-Shargel, Ben [BPU]" initials="BH" userId="S::Ben.Hertz-Shargel@bpu.nj.gov::870a681e-e7c5-4420-a702-3109ca898b9b" providerId="AD"/>
  <p188:author id="{F29F497E-D11B-43D7-82C0-5BA165D67951}" name="Lescano, Amanda [BPU]" initials="LA" userId="S::amanda.lescano@bpu.nj.gov::fa90281f-efac-46e1-83c5-30c25c04983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898FBA"/>
    <a:srgbClr val="085AFB"/>
    <a:srgbClr val="95C9FD"/>
    <a:srgbClr val="F8EF92"/>
    <a:srgbClr val="FCF9D4"/>
    <a:srgbClr val="FDFBE3"/>
    <a:srgbClr val="4D4D4D"/>
    <a:srgbClr val="E7E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EB8F50-1B6C-C178-E2D4-0998B393ECF6}" v="2" dt="2026-09-29T19:24:08.8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microsoft.com/office/2015/10/relationships/revisionInfo" Target="revisionInfo.xml"/></Relationships>
</file>

<file path=ppt/comments/modernComment_116_F454AC22.xml><?xml version="1.0" encoding="utf-8"?>
<p188:cmLst xmlns:a="http://schemas.openxmlformats.org/drawingml/2006/main" xmlns:r="http://schemas.openxmlformats.org/officeDocument/2006/relationships" xmlns:p188="http://schemas.microsoft.com/office/powerpoint/2018/8/main">
  <p188:cm id="{961D0BC8-6CC4-4AD6-A4EF-691C69A51C9D}" authorId="{2CA4BB29-689B-F8FF-3D0F-E568598F4725}" status="resolved" created="2026-09-03T15:07:54.605" complete="100000">
    <ac:txMkLst xmlns:ac="http://schemas.microsoft.com/office/drawing/2013/main/command">
      <pc:docMk xmlns:pc="http://schemas.microsoft.com/office/powerpoint/2013/main/command"/>
      <pc:sldMk xmlns:pc="http://schemas.microsoft.com/office/powerpoint/2013/main/command" cId="4099189794" sldId="278"/>
      <ac:spMk id="3" creationId="{E3CB5609-A10D-FC85-25F4-0DBF7F8DF607}"/>
      <ac:txMk cp="94">
        <ac:context len="209" hash="1087587139"/>
      </ac:txMk>
    </ac:txMkLst>
    <p188:pos x="1740243" y="916459"/>
    <p188:txBody>
      <a:bodyPr/>
      <a:lstStyle/>
      <a:p>
        <a:r>
          <a:rPr lang="en-US"/>
          <a:t>I am removing as the contractor discussions are ongoing. </a:t>
        </a:r>
      </a:p>
    </p188:txBody>
  </p188:cm>
</p188:cmLst>
</file>

<file path=ppt/diagrams/colors1.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DF611BC-3997-462A-8D5C-4EB0EED45AAB}" type="doc">
      <dgm:prSet loTypeId="urn:microsoft.com/office/officeart/2005/8/layout/pyramid1" loCatId="pyramid" qsTypeId="urn:microsoft.com/office/officeart/2005/8/quickstyle/simple2#1" qsCatId="simple" csTypeId="urn:microsoft.com/office/officeart/2005/8/colors/colorful5#1" csCatId="colorful" phldr="0"/>
      <dgm:spPr/>
    </dgm:pt>
    <dgm:pt modelId="{EB3A7848-7218-4A53-85E9-A93C90FD1410}" type="pres">
      <dgm:prSet presAssocID="{ADF611BC-3997-462A-8D5C-4EB0EED45AAB}" presName="Name0" presStyleCnt="0">
        <dgm:presLayoutVars>
          <dgm:dir/>
          <dgm:animLvl val="lvl"/>
          <dgm:resizeHandles val="exact"/>
        </dgm:presLayoutVars>
      </dgm:prSet>
      <dgm:spPr/>
    </dgm:pt>
  </dgm:ptLst>
  <dgm:cxnLst>
    <dgm:cxn modelId="{B120965E-EBF4-44D2-A5C0-6F8C7915AA4D}" type="presOf" srcId="{ADF611BC-3997-462A-8D5C-4EB0EED45AAB}" destId="{EB3A7848-7218-4A53-85E9-A93C90FD1410}" srcOrd="0"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C73B9B59-B183-4D92-8EE6-315FED2168CD}" type="datetimeFigureOut">
              <a:rPr lang="en-US"/>
              <a:pPr>
                <a:defRPr/>
              </a:pPr>
              <a:t>9/30/2026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9FC937D4-D70A-4D9F-B787-60884E1B03DE}" type="slidenum">
              <a:rPr lang="en-US"/>
              <a:pPr>
                <a:defRPr/>
              </a:pPr>
              <a:t>‹#›</a:t>
            </a:fld>
            <a:endParaRPr lang="en-US"/>
          </a:p>
        </p:txBody>
      </p:sp>
    </p:spTree>
    <p:extLst>
      <p:ext uri="{BB962C8B-B14F-4D97-AF65-F5344CB8AC3E}">
        <p14:creationId xmlns:p14="http://schemas.microsoft.com/office/powerpoint/2010/main" val="200045341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5AE70B9E-8353-4E54-97DF-39271C3FF902}" type="datetimeFigureOut">
              <a:rPr lang="en-US"/>
              <a:pPr>
                <a:defRPr/>
              </a:pPr>
              <a:t>9/30/2026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8A9E349C-BDDF-4BC6-849F-ABE75B63518E}" type="slidenum">
              <a:rPr lang="en-US"/>
              <a:pPr>
                <a:defRPr/>
              </a:pPr>
              <a:t>‹#›</a:t>
            </a:fld>
            <a:endParaRPr lang="en-US"/>
          </a:p>
        </p:txBody>
      </p:sp>
    </p:spTree>
    <p:extLst>
      <p:ext uri="{BB962C8B-B14F-4D97-AF65-F5344CB8AC3E}">
        <p14:creationId xmlns:p14="http://schemas.microsoft.com/office/powerpoint/2010/main" val="2360556409"/>
      </p:ext>
    </p:extLst>
  </p:cSld>
  <p:clrMap bg1="lt1" tx1="dk1" bg2="lt2" tx2="dk2" accent1="accent1" accent2="accent2" accent3="accent3" accent4="accent4" accent5="accent5" accent6="accent6" hlink="hlink" folHlink="folHlink"/>
  <p:hf hdr="0" ft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A9E349C-BDDF-4BC6-849F-ABE75B63518E}" type="slidenum">
              <a:rPr lang="en-US" smtClean="0"/>
              <a:pPr>
                <a:defRPr/>
              </a:pPr>
              <a:t>1</a:t>
            </a:fld>
            <a:endParaRPr lang="en-US"/>
          </a:p>
        </p:txBody>
      </p:sp>
    </p:spTree>
    <p:extLst>
      <p:ext uri="{BB962C8B-B14F-4D97-AF65-F5344CB8AC3E}">
        <p14:creationId xmlns:p14="http://schemas.microsoft.com/office/powerpoint/2010/main" val="2317375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Master" Target="../slideMasters/slideMaster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2" descr="C:\Users\jamieson\Desktop\Copy of NJBPU PP.png"/>
          <p:cNvPicPr>
            <a:picLocks noChangeAspect="1" noChangeArrowheads="1"/>
          </p:cNvPicPr>
          <p:nvPr/>
        </p:nvPicPr>
        <p:blipFill>
          <a:blip r:embed="rId2">
            <a:extLst>
              <a:ext uri="{28A0092B-C50C-407E-A947-70E740481C1C}">
                <a14:useLocalDpi xmlns:a14="http://schemas.microsoft.com/office/drawing/2010/main" val="0"/>
              </a:ext>
            </a:extLst>
          </a:blip>
          <a:srcRect t="24889"/>
          <a:stretch>
            <a:fillRect/>
          </a:stretch>
        </p:blipFill>
        <p:spPr bwMode="auto">
          <a:xfrm>
            <a:off x="0" y="295275"/>
            <a:ext cx="9144000"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362200"/>
            <a:ext cx="7772400" cy="1470025"/>
          </a:xfrm>
          <a:prstGeom prst="rect">
            <a:avLst/>
          </a:prstGeom>
        </p:spPr>
        <p:txBody>
          <a:bodyPr/>
          <a:lstStyle>
            <a:lvl1pP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Date Placeholder 3"/>
          <p:cNvSpPr>
            <a:spLocks noGrp="1"/>
          </p:cNvSpPr>
          <p:nvPr>
            <p:ph type="dt" sz="half" idx="10"/>
          </p:nvPr>
        </p:nvSpPr>
        <p:spPr/>
        <p:txBody>
          <a:bodyPr/>
          <a:lstStyle>
            <a:lvl1pPr>
              <a:defRPr/>
            </a:lvl1pPr>
          </a:lstStyle>
          <a:p>
            <a:pPr>
              <a:defRPr/>
            </a:pPr>
            <a:fld id="{B91DA7B6-A740-4B22-A55C-CD7EA8B58A80}" type="datetime1">
              <a:rPr lang="en-US" smtClean="0"/>
              <a:t>9/30/2026</a:t>
            </a:fld>
            <a:endParaRPr lang="en-US"/>
          </a:p>
        </p:txBody>
      </p:sp>
      <p:sp>
        <p:nvSpPr>
          <p:cNvPr id="7" name="Footer Placeholder 4"/>
          <p:cNvSpPr>
            <a:spLocks noGrp="1"/>
          </p:cNvSpPr>
          <p:nvPr>
            <p:ph type="ftr" sz="quarter" idx="11"/>
          </p:nvPr>
        </p:nvSpPr>
        <p:spPr/>
        <p:txBody>
          <a:bodyPr/>
          <a:lstStyle>
            <a:lvl1pPr>
              <a:defRPr/>
            </a:lvl1pPr>
          </a:lstStyle>
          <a:p>
            <a:pPr>
              <a:defRPr/>
            </a:pPr>
            <a:r>
              <a:rPr lang="en-US"/>
              <a:t>www.nj.gov/bpu</a:t>
            </a:r>
          </a:p>
        </p:txBody>
      </p:sp>
      <p:sp>
        <p:nvSpPr>
          <p:cNvPr id="8" name="Slide Number Placeholder 5"/>
          <p:cNvSpPr>
            <a:spLocks noGrp="1"/>
          </p:cNvSpPr>
          <p:nvPr>
            <p:ph type="sldNum" sz="quarter" idx="12"/>
          </p:nvPr>
        </p:nvSpPr>
        <p:spPr/>
        <p:txBody>
          <a:bodyPr/>
          <a:lstStyle>
            <a:lvl1pPr>
              <a:defRPr/>
            </a:lvl1pPr>
          </a:lstStyle>
          <a:p>
            <a:pPr>
              <a:defRPr/>
            </a:pPr>
            <a:fld id="{6394E1E7-201A-475B-BC54-138A97EDB787}" type="slidenum">
              <a:rPr lang="en-US"/>
              <a:pPr>
                <a:defRPr/>
              </a:pPr>
              <a:t>‹#›</a:t>
            </a:fld>
            <a:endParaRPr lang="en-US"/>
          </a:p>
        </p:txBody>
      </p:sp>
      <p:pic>
        <p:nvPicPr>
          <p:cNvPr id="9" name="Picture 8"/>
          <p:cNvPicPr>
            <a:picLocks noChangeAspect="1"/>
          </p:cNvPicPr>
          <p:nvPr userDrawn="1"/>
        </p:nvPicPr>
        <p:blipFill rotWithShape="1">
          <a:blip r:embed="rId3">
            <a:extLst>
              <a:ext uri="{28A0092B-C50C-407E-A947-70E740481C1C}">
                <a14:useLocalDpi xmlns:a14="http://schemas.microsoft.com/office/drawing/2010/main" val="0"/>
              </a:ext>
            </a:extLst>
          </a:blip>
          <a:srcRect l="24263" t="27330" r="6528" b="23997"/>
          <a:stretch/>
        </p:blipFill>
        <p:spPr>
          <a:xfrm>
            <a:off x="420303" y="5787103"/>
            <a:ext cx="3380523" cy="475488"/>
          </a:xfrm>
          <a:prstGeom prst="rect">
            <a:avLst/>
          </a:prstGeom>
        </p:spPr>
      </p:pic>
    </p:spTree>
    <p:extLst>
      <p:ext uri="{BB962C8B-B14F-4D97-AF65-F5344CB8AC3E}">
        <p14:creationId xmlns:p14="http://schemas.microsoft.com/office/powerpoint/2010/main" val="19670315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4" name="Picture 2" descr="C:\Users\jamieson\Desktop\Copy of NJBPU PP.png"/>
          <p:cNvPicPr>
            <a:picLocks noChangeAspect="1" noChangeArrowheads="1"/>
          </p:cNvPicPr>
          <p:nvPr/>
        </p:nvPicPr>
        <p:blipFill>
          <a:blip r:embed="rId2">
            <a:extLst>
              <a:ext uri="{28A0092B-C50C-407E-A947-70E740481C1C}">
                <a14:useLocalDpi xmlns:a14="http://schemas.microsoft.com/office/drawing/2010/main" val="0"/>
              </a:ext>
            </a:extLst>
          </a:blip>
          <a:srcRect t="24889"/>
          <a:stretch>
            <a:fillRect/>
          </a:stretch>
        </p:blipFill>
        <p:spPr bwMode="auto">
          <a:xfrm>
            <a:off x="0" y="295275"/>
            <a:ext cx="9144000"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Picture Placeholder 2"/>
          <p:cNvSpPr>
            <a:spLocks noGrp="1"/>
          </p:cNvSpPr>
          <p:nvPr>
            <p:ph type="pic" idx="1"/>
          </p:nvPr>
        </p:nvSpPr>
        <p:spPr>
          <a:xfrm>
            <a:off x="-32982" y="1849376"/>
            <a:ext cx="9176982" cy="381317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2" name="Title 1"/>
          <p:cNvSpPr>
            <a:spLocks noGrp="1"/>
          </p:cNvSpPr>
          <p:nvPr>
            <p:ph type="title"/>
          </p:nvPr>
        </p:nvSpPr>
        <p:spPr>
          <a:xfrm>
            <a:off x="5105400" y="1600200"/>
            <a:ext cx="3352800" cy="3048000"/>
          </a:xfrm>
          <a:prstGeom prst="rect">
            <a:avLst/>
          </a:prstGeom>
          <a:solidFill>
            <a:srgbClr val="95C9FD">
              <a:alpha val="54902"/>
            </a:srgbClr>
          </a:solidFill>
        </p:spPr>
        <p:txBody>
          <a:bodyPr/>
          <a:lstStyle>
            <a:lvl1pPr algn="l">
              <a:defRPr b="1" cap="all" baseline="0">
                <a:solidFill>
                  <a:schemeClr val="bg1"/>
                </a:solidFill>
                <a:latin typeface="+mn-lt"/>
              </a:defRPr>
            </a:lvl1pPr>
          </a:lstStyle>
          <a:p>
            <a:r>
              <a:rPr lang="en-US"/>
              <a:t>Click to edit Master title style</a:t>
            </a:r>
          </a:p>
        </p:txBody>
      </p:sp>
      <p:sp>
        <p:nvSpPr>
          <p:cNvPr id="6" name="Date Placeholder 2"/>
          <p:cNvSpPr>
            <a:spLocks noGrp="1"/>
          </p:cNvSpPr>
          <p:nvPr>
            <p:ph type="dt" sz="half" idx="10"/>
          </p:nvPr>
        </p:nvSpPr>
        <p:spPr/>
        <p:txBody>
          <a:bodyPr/>
          <a:lstStyle>
            <a:lvl1pPr>
              <a:defRPr/>
            </a:lvl1pPr>
          </a:lstStyle>
          <a:p>
            <a:pPr>
              <a:defRPr/>
            </a:pPr>
            <a:fld id="{5219FA22-7C81-4FCA-8996-695A0152D6B9}" type="datetime1">
              <a:rPr lang="en-US" smtClean="0"/>
              <a:t>9/30/2026</a:t>
            </a:fld>
            <a:endParaRPr lang="en-US"/>
          </a:p>
        </p:txBody>
      </p:sp>
      <p:sp>
        <p:nvSpPr>
          <p:cNvPr id="7" name="Footer Placeholder 3"/>
          <p:cNvSpPr>
            <a:spLocks noGrp="1"/>
          </p:cNvSpPr>
          <p:nvPr>
            <p:ph type="ftr" sz="quarter" idx="11"/>
          </p:nvPr>
        </p:nvSpPr>
        <p:spPr/>
        <p:txBody>
          <a:bodyPr/>
          <a:lstStyle>
            <a:lvl1pPr>
              <a:defRPr/>
            </a:lvl1pPr>
          </a:lstStyle>
          <a:p>
            <a:pPr>
              <a:defRPr/>
            </a:pPr>
            <a:r>
              <a:rPr lang="en-US"/>
              <a:t>www.nj.gov/bpu</a:t>
            </a:r>
          </a:p>
        </p:txBody>
      </p:sp>
      <p:sp>
        <p:nvSpPr>
          <p:cNvPr id="9" name="Slide Number Placeholder 4"/>
          <p:cNvSpPr>
            <a:spLocks noGrp="1"/>
          </p:cNvSpPr>
          <p:nvPr>
            <p:ph type="sldNum" sz="quarter" idx="12"/>
          </p:nvPr>
        </p:nvSpPr>
        <p:spPr/>
        <p:txBody>
          <a:bodyPr/>
          <a:lstStyle>
            <a:lvl1pPr>
              <a:defRPr/>
            </a:lvl1pPr>
          </a:lstStyle>
          <a:p>
            <a:pPr>
              <a:defRPr/>
            </a:pPr>
            <a:fld id="{C5E62A1D-9A36-4C9C-9E9D-D3E20A6361F0}" type="slidenum">
              <a:rPr lang="en-US"/>
              <a:pPr>
                <a:defRPr/>
              </a:pPr>
              <a:t>‹#›</a:t>
            </a:fld>
            <a:endParaRPr lang="en-US"/>
          </a:p>
        </p:txBody>
      </p:sp>
      <p:pic>
        <p:nvPicPr>
          <p:cNvPr id="10" name="Picture 9"/>
          <p:cNvPicPr>
            <a:picLocks noChangeAspect="1"/>
          </p:cNvPicPr>
          <p:nvPr userDrawn="1"/>
        </p:nvPicPr>
        <p:blipFill rotWithShape="1">
          <a:blip r:embed="rId3">
            <a:extLst>
              <a:ext uri="{28A0092B-C50C-407E-A947-70E740481C1C}">
                <a14:useLocalDpi xmlns:a14="http://schemas.microsoft.com/office/drawing/2010/main" val="0"/>
              </a:ext>
            </a:extLst>
          </a:blip>
          <a:srcRect l="24263" t="27330" r="6528" b="23997"/>
          <a:stretch/>
        </p:blipFill>
        <p:spPr>
          <a:xfrm>
            <a:off x="429477" y="5771706"/>
            <a:ext cx="3380523" cy="475488"/>
          </a:xfrm>
          <a:prstGeom prst="rect">
            <a:avLst/>
          </a:prstGeom>
        </p:spPr>
      </p:pic>
    </p:spTree>
    <p:extLst>
      <p:ext uri="{BB962C8B-B14F-4D97-AF65-F5344CB8AC3E}">
        <p14:creationId xmlns:p14="http://schemas.microsoft.com/office/powerpoint/2010/main" val="6729306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1752600"/>
            <a:ext cx="8229600" cy="1143000"/>
          </a:xfrm>
          <a:prstGeom prst="rect">
            <a:avLst/>
          </a:prstGeom>
        </p:spPr>
        <p:txBody>
          <a:bodyPr/>
          <a:lstStyle>
            <a:lvl1pPr>
              <a:defRPr/>
            </a:lvl1pPr>
          </a:lstStyle>
          <a:p>
            <a:r>
              <a:rPr lang="en-US"/>
              <a:t>Click to edit Master title style</a:t>
            </a:r>
          </a:p>
        </p:txBody>
      </p:sp>
      <p:sp>
        <p:nvSpPr>
          <p:cNvPr id="4" name="Content Placeholder 3"/>
          <p:cNvSpPr>
            <a:spLocks noGrp="1"/>
          </p:cNvSpPr>
          <p:nvPr>
            <p:ph sz="half" idx="2"/>
          </p:nvPr>
        </p:nvSpPr>
        <p:spPr>
          <a:xfrm>
            <a:off x="457200" y="2819400"/>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2819400"/>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542C4A5D-EC5B-4EF3-976E-A1E2E4C2D3BB}" type="datetime1">
              <a:rPr lang="en-US" smtClean="0"/>
              <a:t>9/30/2026</a:t>
            </a:fld>
            <a:endParaRPr lang="en-US"/>
          </a:p>
        </p:txBody>
      </p:sp>
      <p:sp>
        <p:nvSpPr>
          <p:cNvPr id="7" name="Footer Placeholder 4"/>
          <p:cNvSpPr>
            <a:spLocks noGrp="1"/>
          </p:cNvSpPr>
          <p:nvPr>
            <p:ph type="ftr" sz="quarter" idx="11"/>
          </p:nvPr>
        </p:nvSpPr>
        <p:spPr/>
        <p:txBody>
          <a:bodyPr/>
          <a:lstStyle>
            <a:lvl1pPr>
              <a:defRPr/>
            </a:lvl1pPr>
          </a:lstStyle>
          <a:p>
            <a:pPr>
              <a:defRPr/>
            </a:pPr>
            <a:r>
              <a:rPr lang="en-US"/>
              <a:t>www.nj.gov/bpu</a:t>
            </a:r>
          </a:p>
        </p:txBody>
      </p:sp>
      <p:sp>
        <p:nvSpPr>
          <p:cNvPr id="8" name="Slide Number Placeholder 5"/>
          <p:cNvSpPr>
            <a:spLocks noGrp="1"/>
          </p:cNvSpPr>
          <p:nvPr>
            <p:ph type="sldNum" sz="quarter" idx="12"/>
          </p:nvPr>
        </p:nvSpPr>
        <p:spPr/>
        <p:txBody>
          <a:bodyPr/>
          <a:lstStyle>
            <a:lvl1pPr>
              <a:defRPr/>
            </a:lvl1pPr>
          </a:lstStyle>
          <a:p>
            <a:pPr>
              <a:defRPr/>
            </a:pPr>
            <a:fld id="{1395A5F1-E218-44E7-9417-0D837C4DDD66}" type="slidenum">
              <a:rPr lang="en-US"/>
              <a:pPr>
                <a:defRPr/>
              </a:pPr>
              <a:t>‹#›</a:t>
            </a:fld>
            <a:endParaRPr lang="en-US"/>
          </a:p>
        </p:txBody>
      </p:sp>
    </p:spTree>
    <p:extLst>
      <p:ext uri="{BB962C8B-B14F-4D97-AF65-F5344CB8AC3E}">
        <p14:creationId xmlns:p14="http://schemas.microsoft.com/office/powerpoint/2010/main" val="26198129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0DF57E87-1208-4D45-AB10-4646A0D2546A}" type="datetime1">
              <a:rPr lang="en-US" smtClean="0"/>
              <a:t>9/30/2026</a:t>
            </a:fld>
            <a:endParaRPr lang="en-US"/>
          </a:p>
        </p:txBody>
      </p:sp>
      <p:sp>
        <p:nvSpPr>
          <p:cNvPr id="3" name="Footer Placeholder 2"/>
          <p:cNvSpPr>
            <a:spLocks noGrp="1"/>
          </p:cNvSpPr>
          <p:nvPr>
            <p:ph type="ftr" sz="quarter" idx="11"/>
          </p:nvPr>
        </p:nvSpPr>
        <p:spPr/>
        <p:txBody>
          <a:bodyPr/>
          <a:lstStyle>
            <a:lvl1pPr>
              <a:defRPr/>
            </a:lvl1pPr>
          </a:lstStyle>
          <a:p>
            <a:pPr>
              <a:defRPr/>
            </a:pPr>
            <a:r>
              <a:rPr lang="en-US"/>
              <a:t>www.nj.gov/bpu</a:t>
            </a:r>
          </a:p>
        </p:txBody>
      </p:sp>
      <p:sp>
        <p:nvSpPr>
          <p:cNvPr id="4" name="Slide Number Placeholder 3"/>
          <p:cNvSpPr>
            <a:spLocks noGrp="1"/>
          </p:cNvSpPr>
          <p:nvPr>
            <p:ph type="sldNum" sz="quarter" idx="12"/>
          </p:nvPr>
        </p:nvSpPr>
        <p:spPr/>
        <p:txBody>
          <a:bodyPr/>
          <a:lstStyle>
            <a:lvl1pPr>
              <a:defRPr/>
            </a:lvl1pPr>
          </a:lstStyle>
          <a:p>
            <a:pPr>
              <a:defRPr/>
            </a:pPr>
            <a:fld id="{ECBDEF2C-6E35-4C73-92D9-16DFC3D27436}" type="slidenum">
              <a:rPr lang="en-US"/>
              <a:pPr>
                <a:defRPr/>
              </a:pPr>
              <a:t>‹#›</a:t>
            </a:fld>
            <a:endParaRPr lang="en-US"/>
          </a:p>
        </p:txBody>
      </p:sp>
    </p:spTree>
    <p:extLst>
      <p:ext uri="{BB962C8B-B14F-4D97-AF65-F5344CB8AC3E}">
        <p14:creationId xmlns:p14="http://schemas.microsoft.com/office/powerpoint/2010/main" val="11972014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p:nvSpPr>
        <p:spPr>
          <a:xfrm>
            <a:off x="0" y="492125"/>
            <a:ext cx="9144000" cy="879475"/>
          </a:xfrm>
          <a:prstGeom prst="rect">
            <a:avLst/>
          </a:prstGeom>
          <a:gradFill flip="none" rotWithShape="1">
            <a:gsLst>
              <a:gs pos="0">
                <a:srgbClr val="FCF9D4"/>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76400"/>
            <a:ext cx="3657600" cy="38679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0"/>
          </p:nvPr>
        </p:nvSpPr>
        <p:spPr/>
        <p:txBody>
          <a:bodyPr/>
          <a:lstStyle>
            <a:lvl1pPr>
              <a:defRPr/>
            </a:lvl1pPr>
          </a:lstStyle>
          <a:p>
            <a:pPr>
              <a:defRPr/>
            </a:pPr>
            <a:fld id="{C439A71B-8B25-4844-9CF6-8ED832BD3C9B}" type="slidenum">
              <a:rPr lang="en-US"/>
              <a:pPr>
                <a:defRPr/>
              </a:pPr>
              <a:t>‹#›</a:t>
            </a:fld>
            <a:endParaRPr lang="en-US"/>
          </a:p>
        </p:txBody>
      </p:sp>
      <p:sp>
        <p:nvSpPr>
          <p:cNvPr id="8" name="Date Placeholder 3"/>
          <p:cNvSpPr>
            <a:spLocks noGrp="1"/>
          </p:cNvSpPr>
          <p:nvPr>
            <p:ph type="dt" sz="half" idx="11"/>
          </p:nvPr>
        </p:nvSpPr>
        <p:spPr>
          <a:xfrm>
            <a:off x="457200" y="6356350"/>
            <a:ext cx="2133600" cy="365125"/>
          </a:xfrm>
          <a:prstGeom prst="rect">
            <a:avLst/>
          </a:prstGeom>
        </p:spPr>
        <p:txBody>
          <a:bodyPr anchor="ctr"/>
          <a:lstStyle>
            <a:lvl1pPr>
              <a:defRPr sz="1200">
                <a:solidFill>
                  <a:srgbClr val="898FBA"/>
                </a:solidFill>
              </a:defRPr>
            </a:lvl1pPr>
          </a:lstStyle>
          <a:p>
            <a:pPr>
              <a:defRPr/>
            </a:pPr>
            <a:fld id="{83CE44D4-0AEE-402B-A201-99973B846A58}" type="datetime1">
              <a:rPr lang="en-US" smtClean="0"/>
              <a:t>9/30/2026</a:t>
            </a:fld>
            <a:endParaRPr lang="en-US"/>
          </a:p>
        </p:txBody>
      </p:sp>
    </p:spTree>
    <p:extLst>
      <p:ext uri="{BB962C8B-B14F-4D97-AF65-F5344CB8AC3E}">
        <p14:creationId xmlns:p14="http://schemas.microsoft.com/office/powerpoint/2010/main" val="1783049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ECFFE2C1-64F2-48F8-A981-CB670B829A22}" type="slidenum">
              <a:rPr lang="en-US"/>
              <a:pPr>
                <a:defRPr/>
              </a:pPr>
              <a:t>‹#›</a:t>
            </a:fld>
            <a:endParaRPr lang="en-US"/>
          </a:p>
        </p:txBody>
      </p:sp>
      <p:sp>
        <p:nvSpPr>
          <p:cNvPr id="4" name="Date Placeholder 3"/>
          <p:cNvSpPr>
            <a:spLocks noGrp="1"/>
          </p:cNvSpPr>
          <p:nvPr>
            <p:ph type="dt" sz="half" idx="11"/>
          </p:nvPr>
        </p:nvSpPr>
        <p:spPr>
          <a:xfrm>
            <a:off x="457200" y="6356350"/>
            <a:ext cx="2133600" cy="365125"/>
          </a:xfrm>
          <a:prstGeom prst="rect">
            <a:avLst/>
          </a:prstGeom>
        </p:spPr>
        <p:txBody>
          <a:bodyPr anchor="ctr"/>
          <a:lstStyle>
            <a:lvl1pPr>
              <a:defRPr sz="1200">
                <a:solidFill>
                  <a:srgbClr val="898FBA"/>
                </a:solidFill>
              </a:defRPr>
            </a:lvl1pPr>
          </a:lstStyle>
          <a:p>
            <a:pPr>
              <a:defRPr/>
            </a:pPr>
            <a:fld id="{960958B1-0316-49F1-BA10-0CFF8C8820EB}" type="datetime1">
              <a:rPr lang="en-US" smtClean="0"/>
              <a:t>9/30/2026</a:t>
            </a:fld>
            <a:endParaRPr lang="en-US"/>
          </a:p>
        </p:txBody>
      </p:sp>
    </p:spTree>
    <p:extLst>
      <p:ext uri="{BB962C8B-B14F-4D97-AF65-F5344CB8AC3E}">
        <p14:creationId xmlns:p14="http://schemas.microsoft.com/office/powerpoint/2010/main" val="2759673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 name="Rectangle 3"/>
          <p:cNvSpPr/>
          <p:nvPr/>
        </p:nvSpPr>
        <p:spPr>
          <a:xfrm>
            <a:off x="0" y="492125"/>
            <a:ext cx="9144000" cy="879475"/>
          </a:xfrm>
          <a:prstGeom prst="rect">
            <a:avLst/>
          </a:prstGeom>
          <a:gradFill flip="none" rotWithShape="1">
            <a:gsLst>
              <a:gs pos="0">
                <a:srgbClr val="FCF9D4"/>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aphicFrame>
        <p:nvGraphicFramePr>
          <p:cNvPr id="5" name="Diagram 4"/>
          <p:cNvGraphicFramePr/>
          <p:nvPr>
            <p:extLst>
              <p:ext uri="{D42A27DB-BD31-4B8C-83A1-F6EECF244321}">
                <p14:modId xmlns:p14="http://schemas.microsoft.com/office/powerpoint/2010/main" val="615821144"/>
              </p:ext>
            </p:extLst>
          </p:nvPr>
        </p:nvGraphicFramePr>
        <p:xfrm>
          <a:off x="381000" y="762000"/>
          <a:ext cx="4572000" cy="441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sz="half" idx="1"/>
          </p:nvPr>
        </p:nvSpPr>
        <p:spPr>
          <a:xfrm>
            <a:off x="5181600" y="1143000"/>
            <a:ext cx="3655502" cy="4038600"/>
          </a:xfrm>
        </p:spPr>
        <p:txBody>
          <a:bodyPr/>
          <a:lstStyle>
            <a:lvl1pPr algn="r">
              <a:defRPr sz="2800"/>
            </a:lvl1pPr>
            <a:lvl2pPr algn="r">
              <a:defRPr sz="2400"/>
            </a:lvl2pPr>
            <a:lvl3pPr marL="914400" indent="0">
              <a:buNone/>
              <a:defRPr sz="2000"/>
            </a:lvl3pPr>
            <a:lvl4pPr marL="1371600" indent="0">
              <a:buNone/>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6" name="Slide Number Placeholder 6"/>
          <p:cNvSpPr>
            <a:spLocks noGrp="1"/>
          </p:cNvSpPr>
          <p:nvPr>
            <p:ph type="sldNum" sz="quarter" idx="10"/>
          </p:nvPr>
        </p:nvSpPr>
        <p:spPr/>
        <p:txBody>
          <a:bodyPr/>
          <a:lstStyle>
            <a:lvl1pPr>
              <a:defRPr/>
            </a:lvl1pPr>
          </a:lstStyle>
          <a:p>
            <a:pPr>
              <a:defRPr/>
            </a:pPr>
            <a:fld id="{6BDF357B-7382-42C6-B2AC-8C38929953F9}" type="slidenum">
              <a:rPr lang="en-US"/>
              <a:pPr>
                <a:defRPr/>
              </a:pPr>
              <a:t>‹#›</a:t>
            </a:fld>
            <a:endParaRPr lang="en-US"/>
          </a:p>
        </p:txBody>
      </p:sp>
      <p:sp>
        <p:nvSpPr>
          <p:cNvPr id="8" name="Date Placeholder 3"/>
          <p:cNvSpPr>
            <a:spLocks noGrp="1"/>
          </p:cNvSpPr>
          <p:nvPr>
            <p:ph type="dt" sz="half" idx="11"/>
          </p:nvPr>
        </p:nvSpPr>
        <p:spPr>
          <a:xfrm>
            <a:off x="457200" y="6356350"/>
            <a:ext cx="2133600" cy="365125"/>
          </a:xfrm>
          <a:prstGeom prst="rect">
            <a:avLst/>
          </a:prstGeom>
        </p:spPr>
        <p:txBody>
          <a:bodyPr anchor="ctr"/>
          <a:lstStyle>
            <a:lvl1pPr>
              <a:defRPr sz="1200">
                <a:solidFill>
                  <a:srgbClr val="898FBA"/>
                </a:solidFill>
              </a:defRPr>
            </a:lvl1pPr>
          </a:lstStyle>
          <a:p>
            <a:pPr>
              <a:defRPr/>
            </a:pPr>
            <a:fld id="{71EF5040-83C9-422B-BD6F-E87D87872E73}" type="datetime1">
              <a:rPr lang="en-US" smtClean="0"/>
              <a:t>9/30/2026</a:t>
            </a:fld>
            <a:endParaRPr lang="en-US"/>
          </a:p>
        </p:txBody>
      </p:sp>
    </p:spTree>
    <p:extLst>
      <p:ext uri="{BB962C8B-B14F-4D97-AF65-F5344CB8AC3E}">
        <p14:creationId xmlns:p14="http://schemas.microsoft.com/office/powerpoint/2010/main" val="18595518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7" name="Rectangle 6"/>
          <p:cNvSpPr/>
          <p:nvPr/>
        </p:nvSpPr>
        <p:spPr>
          <a:xfrm>
            <a:off x="0" y="492125"/>
            <a:ext cx="9144000" cy="879475"/>
          </a:xfrm>
          <a:prstGeom prst="rect">
            <a:avLst/>
          </a:prstGeom>
          <a:gradFill flip="none" rotWithShape="1">
            <a:gsLst>
              <a:gs pos="0">
                <a:srgbClr val="FCF9D4"/>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p:txBody>
          <a:bodyPr/>
          <a:lstStyle>
            <a:lvl1pPr>
              <a:defRPr/>
            </a:lvl1pPr>
          </a:lstStyle>
          <a:p>
            <a:r>
              <a:rPr lang="en-US"/>
              <a:t>Click to edit Master title style</a:t>
            </a:r>
          </a:p>
        </p:txBody>
      </p:sp>
      <p:sp>
        <p:nvSpPr>
          <p:cNvPr id="5" name="Text Placeholder 4"/>
          <p:cNvSpPr>
            <a:spLocks noGrp="1"/>
          </p:cNvSpPr>
          <p:nvPr>
            <p:ph type="body" sz="quarter" idx="3"/>
          </p:nvPr>
        </p:nvSpPr>
        <p:spPr>
          <a:xfrm>
            <a:off x="4648200" y="1981200"/>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8200" y="2590800"/>
            <a:ext cx="4041775" cy="2854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0"/>
          </p:nvPr>
        </p:nvSpPr>
        <p:spPr/>
        <p:txBody>
          <a:bodyPr/>
          <a:lstStyle>
            <a:lvl1pPr>
              <a:defRPr/>
            </a:lvl1pPr>
          </a:lstStyle>
          <a:p>
            <a:pPr>
              <a:defRPr/>
            </a:pPr>
            <a:fld id="{67FB471C-F983-4089-88F3-BB8E7758DF70}" type="slidenum">
              <a:rPr lang="en-US"/>
              <a:pPr>
                <a:defRPr/>
              </a:pPr>
              <a:t>‹#›</a:t>
            </a:fld>
            <a:endParaRPr lang="en-US"/>
          </a:p>
        </p:txBody>
      </p:sp>
      <p:sp>
        <p:nvSpPr>
          <p:cNvPr id="11" name="Date Placeholder 3"/>
          <p:cNvSpPr>
            <a:spLocks noGrp="1"/>
          </p:cNvSpPr>
          <p:nvPr>
            <p:ph type="dt" sz="half" idx="11"/>
          </p:nvPr>
        </p:nvSpPr>
        <p:spPr>
          <a:xfrm>
            <a:off x="457200" y="6356350"/>
            <a:ext cx="2133600" cy="365125"/>
          </a:xfrm>
          <a:prstGeom prst="rect">
            <a:avLst/>
          </a:prstGeom>
        </p:spPr>
        <p:txBody>
          <a:bodyPr anchor="ctr"/>
          <a:lstStyle>
            <a:lvl1pPr>
              <a:defRPr sz="1200">
                <a:solidFill>
                  <a:srgbClr val="898FBA"/>
                </a:solidFill>
              </a:defRPr>
            </a:lvl1pPr>
          </a:lstStyle>
          <a:p>
            <a:pPr>
              <a:defRPr/>
            </a:pPr>
            <a:fld id="{42F69090-5D1B-49C6-A6F8-2E1703EDB3FD}" type="datetime1">
              <a:rPr lang="en-US" smtClean="0"/>
              <a:t>9/30/2026</a:t>
            </a:fld>
            <a:endParaRPr lang="en-US"/>
          </a:p>
        </p:txBody>
      </p:sp>
    </p:spTree>
    <p:extLst>
      <p:ext uri="{BB962C8B-B14F-4D97-AF65-F5344CB8AC3E}">
        <p14:creationId xmlns:p14="http://schemas.microsoft.com/office/powerpoint/2010/main" val="4801384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2"/>
          <p:cNvSpPr/>
          <p:nvPr/>
        </p:nvSpPr>
        <p:spPr>
          <a:xfrm>
            <a:off x="0" y="492125"/>
            <a:ext cx="9144000" cy="879475"/>
          </a:xfrm>
          <a:prstGeom prst="rect">
            <a:avLst/>
          </a:prstGeom>
          <a:gradFill flip="none" rotWithShape="1">
            <a:gsLst>
              <a:gs pos="0">
                <a:srgbClr val="FCF9D4"/>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0"/>
          </p:nvPr>
        </p:nvSpPr>
        <p:spPr/>
        <p:txBody>
          <a:bodyPr/>
          <a:lstStyle>
            <a:lvl1pPr>
              <a:defRPr/>
            </a:lvl1pPr>
          </a:lstStyle>
          <a:p>
            <a:pPr>
              <a:defRPr/>
            </a:pPr>
            <a:fld id="{E64C6A90-C606-485D-BFEC-C66AD245E01C}" type="slidenum">
              <a:rPr lang="en-US"/>
              <a:pPr>
                <a:defRPr/>
              </a:pPr>
              <a:t>‹#›</a:t>
            </a:fld>
            <a:endParaRPr lang="en-US"/>
          </a:p>
        </p:txBody>
      </p:sp>
      <p:sp>
        <p:nvSpPr>
          <p:cNvPr id="7" name="Date Placeholder 3"/>
          <p:cNvSpPr>
            <a:spLocks noGrp="1"/>
          </p:cNvSpPr>
          <p:nvPr>
            <p:ph type="dt" sz="half" idx="11"/>
          </p:nvPr>
        </p:nvSpPr>
        <p:spPr>
          <a:xfrm>
            <a:off x="457200" y="6356350"/>
            <a:ext cx="2133600" cy="365125"/>
          </a:xfrm>
          <a:prstGeom prst="rect">
            <a:avLst/>
          </a:prstGeom>
        </p:spPr>
        <p:txBody>
          <a:bodyPr anchor="ctr"/>
          <a:lstStyle>
            <a:lvl1pPr>
              <a:defRPr sz="1200">
                <a:solidFill>
                  <a:srgbClr val="898FBA"/>
                </a:solidFill>
              </a:defRPr>
            </a:lvl1pPr>
          </a:lstStyle>
          <a:p>
            <a:pPr>
              <a:defRPr/>
            </a:pPr>
            <a:fld id="{3C511716-8F66-47BE-90DD-4518144A7F66}" type="datetime1">
              <a:rPr lang="en-US" smtClean="0"/>
              <a:t>9/30/2026</a:t>
            </a:fld>
            <a:endParaRPr lang="en-US"/>
          </a:p>
        </p:txBody>
      </p:sp>
    </p:spTree>
    <p:extLst>
      <p:ext uri="{BB962C8B-B14F-4D97-AF65-F5344CB8AC3E}">
        <p14:creationId xmlns:p14="http://schemas.microsoft.com/office/powerpoint/2010/main" val="24055817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8DF27276-94DC-4709-A57E-4388CAB6B017}" type="slidenum">
              <a:rPr lang="en-US"/>
              <a:pPr>
                <a:defRPr/>
              </a:pPr>
              <a:t>‹#›</a:t>
            </a:fld>
            <a:endParaRPr lang="en-US"/>
          </a:p>
        </p:txBody>
      </p:sp>
      <p:sp>
        <p:nvSpPr>
          <p:cNvPr id="7" name="Date Placeholder 3"/>
          <p:cNvSpPr>
            <a:spLocks noGrp="1"/>
          </p:cNvSpPr>
          <p:nvPr>
            <p:ph type="dt" sz="half" idx="11"/>
          </p:nvPr>
        </p:nvSpPr>
        <p:spPr>
          <a:xfrm>
            <a:off x="457200" y="6356350"/>
            <a:ext cx="2133600" cy="365125"/>
          </a:xfrm>
          <a:prstGeom prst="rect">
            <a:avLst/>
          </a:prstGeom>
        </p:spPr>
        <p:txBody>
          <a:bodyPr anchor="ctr"/>
          <a:lstStyle>
            <a:lvl1pPr>
              <a:defRPr sz="1200">
                <a:solidFill>
                  <a:srgbClr val="898FBA"/>
                </a:solidFill>
              </a:defRPr>
            </a:lvl1pPr>
          </a:lstStyle>
          <a:p>
            <a:pPr>
              <a:defRPr/>
            </a:pPr>
            <a:fld id="{C438548B-63F6-4D17-A36F-FEB7E7D54384}" type="datetime1">
              <a:rPr lang="en-US" smtClean="0"/>
              <a:t>9/30/2026</a:t>
            </a:fld>
            <a:endParaRPr lang="en-US"/>
          </a:p>
        </p:txBody>
      </p:sp>
    </p:spTree>
    <p:extLst>
      <p:ext uri="{BB962C8B-B14F-4D97-AF65-F5344CB8AC3E}">
        <p14:creationId xmlns:p14="http://schemas.microsoft.com/office/powerpoint/2010/main" val="10737064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44958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828800" y="609601"/>
            <a:ext cx="5486400" cy="381317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828800" y="50625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657B5306-24BB-4513-BC32-4D8608A662C5}" type="slidenum">
              <a:rPr lang="en-US"/>
              <a:pPr>
                <a:defRPr/>
              </a:pPr>
              <a:t>‹#›</a:t>
            </a:fld>
            <a:endParaRPr lang="en-US"/>
          </a:p>
        </p:txBody>
      </p:sp>
      <p:sp>
        <p:nvSpPr>
          <p:cNvPr id="7" name="Date Placeholder 3"/>
          <p:cNvSpPr>
            <a:spLocks noGrp="1"/>
          </p:cNvSpPr>
          <p:nvPr>
            <p:ph type="dt" sz="half" idx="11"/>
          </p:nvPr>
        </p:nvSpPr>
        <p:spPr>
          <a:xfrm>
            <a:off x="457200" y="6356350"/>
            <a:ext cx="2133600" cy="365125"/>
          </a:xfrm>
          <a:prstGeom prst="rect">
            <a:avLst/>
          </a:prstGeom>
        </p:spPr>
        <p:txBody>
          <a:bodyPr anchor="ctr"/>
          <a:lstStyle>
            <a:lvl1pPr>
              <a:defRPr sz="1200">
                <a:solidFill>
                  <a:srgbClr val="898FBA"/>
                </a:solidFill>
              </a:defRPr>
            </a:lvl1pPr>
          </a:lstStyle>
          <a:p>
            <a:pPr>
              <a:defRPr/>
            </a:pPr>
            <a:fld id="{99CC533D-4C71-47BC-B9E6-F62676F3C238}" type="datetime1">
              <a:rPr lang="en-US" smtClean="0"/>
              <a:t>9/30/2026</a:t>
            </a:fld>
            <a:endParaRPr lang="en-US"/>
          </a:p>
        </p:txBody>
      </p:sp>
    </p:spTree>
    <p:extLst>
      <p:ext uri="{BB962C8B-B14F-4D97-AF65-F5344CB8AC3E}">
        <p14:creationId xmlns:p14="http://schemas.microsoft.com/office/powerpoint/2010/main" val="1653431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EECE1AB8-DAA3-440A-BD4B-2BB425B7149C}" type="slidenum">
              <a:rPr lang="en-US"/>
              <a:pPr>
                <a:defRPr/>
              </a:pPr>
              <a:t>‹#›</a:t>
            </a:fld>
            <a:endParaRPr lang="en-US"/>
          </a:p>
        </p:txBody>
      </p:sp>
      <p:sp>
        <p:nvSpPr>
          <p:cNvPr id="6" name="Date Placeholder 3"/>
          <p:cNvSpPr>
            <a:spLocks noGrp="1"/>
          </p:cNvSpPr>
          <p:nvPr>
            <p:ph type="dt" sz="half" idx="10"/>
          </p:nvPr>
        </p:nvSpPr>
        <p:spPr>
          <a:xfrm>
            <a:off x="457200" y="6356350"/>
            <a:ext cx="2133600" cy="365125"/>
          </a:xfrm>
          <a:prstGeom prst="rect">
            <a:avLst/>
          </a:prstGeom>
        </p:spPr>
        <p:txBody>
          <a:bodyPr anchor="ctr"/>
          <a:lstStyle>
            <a:lvl1pPr>
              <a:defRPr sz="1200">
                <a:solidFill>
                  <a:srgbClr val="898FBA"/>
                </a:solidFill>
              </a:defRPr>
            </a:lvl1pPr>
          </a:lstStyle>
          <a:p>
            <a:pPr>
              <a:defRPr/>
            </a:pPr>
            <a:fld id="{6600C6C5-2F09-4CD8-9F0B-FF2989A9A170}" type="datetime1">
              <a:rPr lang="en-US" smtClean="0"/>
              <a:t>9/30/2026</a:t>
            </a:fld>
            <a:endParaRPr lang="en-US"/>
          </a:p>
        </p:txBody>
      </p:sp>
    </p:spTree>
    <p:extLst>
      <p:ext uri="{BB962C8B-B14F-4D97-AF65-F5344CB8AC3E}">
        <p14:creationId xmlns:p14="http://schemas.microsoft.com/office/powerpoint/2010/main" val="30986280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6"/>
          <p:cNvGrpSpPr>
            <a:grpSpLocks/>
          </p:cNvGrpSpPr>
          <p:nvPr/>
        </p:nvGrpSpPr>
        <p:grpSpPr bwMode="auto">
          <a:xfrm>
            <a:off x="0" y="4186238"/>
            <a:ext cx="9144000" cy="1300162"/>
            <a:chOff x="699" y="4186106"/>
            <a:chExt cx="9144000" cy="1300294"/>
          </a:xfrm>
        </p:grpSpPr>
        <p:pic>
          <p:nvPicPr>
            <p:cNvPr id="5" name="Picture 7"/>
            <p:cNvPicPr>
              <a:picLocks noChangeAspect="1"/>
            </p:cNvPicPr>
            <p:nvPr/>
          </p:nvPicPr>
          <p:blipFill>
            <a:blip r:embed="rId2">
              <a:extLst>
                <a:ext uri="{28A0092B-C50C-407E-A947-70E740481C1C}">
                  <a14:useLocalDpi xmlns:a14="http://schemas.microsoft.com/office/drawing/2010/main" val="0"/>
                </a:ext>
              </a:extLst>
            </a:blip>
            <a:srcRect l="41389" t="39326"/>
            <a:stretch>
              <a:fillRect/>
            </a:stretch>
          </p:blipFill>
          <p:spPr bwMode="auto">
            <a:xfrm>
              <a:off x="699" y="4186106"/>
              <a:ext cx="5359400" cy="1300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p:cNvPicPr>
            <p:nvPr/>
          </p:nvPicPr>
          <p:blipFill>
            <a:blip r:embed="rId2">
              <a:extLst>
                <a:ext uri="{28A0092B-C50C-407E-A947-70E740481C1C}">
                  <a14:useLocalDpi xmlns:a14="http://schemas.microsoft.com/office/drawing/2010/main" val="0"/>
                </a:ext>
              </a:extLst>
            </a:blip>
            <a:srcRect l="-2" t="39326" r="58334"/>
            <a:stretch>
              <a:fillRect/>
            </a:stretch>
          </p:blipFill>
          <p:spPr bwMode="auto">
            <a:xfrm>
              <a:off x="5334699" y="4186106"/>
              <a:ext cx="3810000" cy="1300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ctrTitle"/>
          </p:nvPr>
        </p:nvSpPr>
        <p:spPr>
          <a:xfrm>
            <a:off x="661856" y="685800"/>
            <a:ext cx="7772400" cy="1470025"/>
          </a:xfrm>
        </p:spPr>
        <p:txBody>
          <a:bodyPr/>
          <a:lstStyle/>
          <a:p>
            <a:r>
              <a:rPr lang="en-US"/>
              <a:t>Click to edit Master title style</a:t>
            </a:r>
          </a:p>
        </p:txBody>
      </p:sp>
      <p:sp>
        <p:nvSpPr>
          <p:cNvPr id="3" name="Subtitle 2"/>
          <p:cNvSpPr>
            <a:spLocks noGrp="1"/>
          </p:cNvSpPr>
          <p:nvPr>
            <p:ph type="subTitle" idx="1"/>
          </p:nvPr>
        </p:nvSpPr>
        <p:spPr>
          <a:xfrm>
            <a:off x="1447800" y="2362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8" name="Date Placeholder 3"/>
          <p:cNvSpPr>
            <a:spLocks noGrp="1"/>
          </p:cNvSpPr>
          <p:nvPr>
            <p:ph type="dt" sz="half" idx="10"/>
          </p:nvPr>
        </p:nvSpPr>
        <p:spPr/>
        <p:txBody>
          <a:bodyPr/>
          <a:lstStyle>
            <a:lvl1pPr>
              <a:defRPr/>
            </a:lvl1pPr>
          </a:lstStyle>
          <a:p>
            <a:pPr>
              <a:defRPr/>
            </a:pPr>
            <a:fld id="{22E50E84-E608-49FC-894A-0FECC615FE50}" type="datetime1">
              <a:rPr lang="en-US" smtClean="0"/>
              <a:t>9/30/2026</a:t>
            </a:fld>
            <a:endParaRPr lang="en-US"/>
          </a:p>
        </p:txBody>
      </p:sp>
      <p:sp>
        <p:nvSpPr>
          <p:cNvPr id="9" name="Footer Placeholder 4"/>
          <p:cNvSpPr>
            <a:spLocks noGrp="1"/>
          </p:cNvSpPr>
          <p:nvPr>
            <p:ph type="ftr" sz="quarter" idx="11"/>
          </p:nvPr>
        </p:nvSpPr>
        <p:spPr/>
        <p:txBody>
          <a:bodyPr/>
          <a:lstStyle>
            <a:lvl1pPr>
              <a:defRPr smtClean="0"/>
            </a:lvl1pPr>
          </a:lstStyle>
          <a:p>
            <a:pPr>
              <a:defRPr/>
            </a:pPr>
            <a:r>
              <a:rPr lang="en-US"/>
              <a:t>www.nj.gov/bpu</a:t>
            </a:r>
          </a:p>
        </p:txBody>
      </p:sp>
      <p:sp>
        <p:nvSpPr>
          <p:cNvPr id="10" name="Slide Number Placeholder 5"/>
          <p:cNvSpPr>
            <a:spLocks noGrp="1"/>
          </p:cNvSpPr>
          <p:nvPr>
            <p:ph type="sldNum" sz="quarter" idx="12"/>
          </p:nvPr>
        </p:nvSpPr>
        <p:spPr/>
        <p:txBody>
          <a:bodyPr/>
          <a:lstStyle>
            <a:lvl1pPr>
              <a:defRPr/>
            </a:lvl1pPr>
          </a:lstStyle>
          <a:p>
            <a:pPr>
              <a:defRPr/>
            </a:pPr>
            <a:fld id="{0B14CC1D-7A16-4BFB-AEF2-2500911D3F2E}" type="slidenum">
              <a:rPr lang="en-US"/>
              <a:pPr>
                <a:defRPr/>
              </a:pPr>
              <a:t>‹#›</a:t>
            </a:fld>
            <a:endParaRPr lang="en-US"/>
          </a:p>
        </p:txBody>
      </p:sp>
      <p:pic>
        <p:nvPicPr>
          <p:cNvPr id="11" name="Picture 10"/>
          <p:cNvPicPr>
            <a:picLocks noChangeAspect="1"/>
          </p:cNvPicPr>
          <p:nvPr userDrawn="1"/>
        </p:nvPicPr>
        <p:blipFill rotWithShape="1">
          <a:blip r:embed="rId3">
            <a:extLst>
              <a:ext uri="{28A0092B-C50C-407E-A947-70E740481C1C}">
                <a14:useLocalDpi xmlns:a14="http://schemas.microsoft.com/office/drawing/2010/main" val="0"/>
              </a:ext>
            </a:extLst>
          </a:blip>
          <a:srcRect l="24263" t="27330" r="6528" b="23997"/>
          <a:stretch/>
        </p:blipFill>
        <p:spPr>
          <a:xfrm>
            <a:off x="381000" y="5683631"/>
            <a:ext cx="3380523" cy="475488"/>
          </a:xfrm>
          <a:prstGeom prst="rect">
            <a:avLst/>
          </a:prstGeom>
        </p:spPr>
      </p:pic>
    </p:spTree>
    <p:extLst>
      <p:ext uri="{BB962C8B-B14F-4D97-AF65-F5344CB8AC3E}">
        <p14:creationId xmlns:p14="http://schemas.microsoft.com/office/powerpoint/2010/main" val="20312840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4" name="Group 6"/>
          <p:cNvGrpSpPr>
            <a:grpSpLocks/>
          </p:cNvGrpSpPr>
          <p:nvPr/>
        </p:nvGrpSpPr>
        <p:grpSpPr bwMode="auto">
          <a:xfrm>
            <a:off x="-12700" y="457200"/>
            <a:ext cx="9144000" cy="1300163"/>
            <a:chOff x="699" y="4186106"/>
            <a:chExt cx="9144000" cy="1300294"/>
          </a:xfrm>
        </p:grpSpPr>
        <p:pic>
          <p:nvPicPr>
            <p:cNvPr id="5" name="Picture 7"/>
            <p:cNvPicPr>
              <a:picLocks noChangeAspect="1"/>
            </p:cNvPicPr>
            <p:nvPr/>
          </p:nvPicPr>
          <p:blipFill>
            <a:blip r:embed="rId2">
              <a:extLst>
                <a:ext uri="{28A0092B-C50C-407E-A947-70E740481C1C}">
                  <a14:useLocalDpi xmlns:a14="http://schemas.microsoft.com/office/drawing/2010/main" val="0"/>
                </a:ext>
              </a:extLst>
            </a:blip>
            <a:srcRect l="41389" t="39326"/>
            <a:stretch>
              <a:fillRect/>
            </a:stretch>
          </p:blipFill>
          <p:spPr bwMode="auto">
            <a:xfrm>
              <a:off x="699" y="4186106"/>
              <a:ext cx="5359400" cy="1300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p:cNvPicPr>
            <p:nvPr/>
          </p:nvPicPr>
          <p:blipFill>
            <a:blip r:embed="rId2">
              <a:extLst>
                <a:ext uri="{28A0092B-C50C-407E-A947-70E740481C1C}">
                  <a14:useLocalDpi xmlns:a14="http://schemas.microsoft.com/office/drawing/2010/main" val="0"/>
                </a:ext>
              </a:extLst>
            </a:blip>
            <a:srcRect l="-2" t="39326" r="58334"/>
            <a:stretch>
              <a:fillRect/>
            </a:stretch>
          </p:blipFill>
          <p:spPr bwMode="auto">
            <a:xfrm>
              <a:off x="5334699" y="4186106"/>
              <a:ext cx="3810000" cy="1300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a:xfrm>
            <a:off x="685800" y="3786187"/>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685800" y="2286000"/>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8" name="Date Placeholder 3"/>
          <p:cNvSpPr>
            <a:spLocks noGrp="1"/>
          </p:cNvSpPr>
          <p:nvPr>
            <p:ph type="dt" sz="half" idx="10"/>
          </p:nvPr>
        </p:nvSpPr>
        <p:spPr/>
        <p:txBody>
          <a:bodyPr/>
          <a:lstStyle>
            <a:lvl1pPr>
              <a:defRPr/>
            </a:lvl1pPr>
          </a:lstStyle>
          <a:p>
            <a:pPr>
              <a:defRPr/>
            </a:pPr>
            <a:fld id="{F2D24DE0-AEE6-4714-8C7C-3F8C3AFDD52A}" type="datetime1">
              <a:rPr lang="en-US" smtClean="0"/>
              <a:t>9/30/2026</a:t>
            </a:fld>
            <a:endParaRPr lang="en-US"/>
          </a:p>
        </p:txBody>
      </p:sp>
      <p:sp>
        <p:nvSpPr>
          <p:cNvPr id="9" name="Footer Placeholder 4"/>
          <p:cNvSpPr>
            <a:spLocks noGrp="1"/>
          </p:cNvSpPr>
          <p:nvPr>
            <p:ph type="ftr" sz="quarter" idx="11"/>
          </p:nvPr>
        </p:nvSpPr>
        <p:spPr/>
        <p:txBody>
          <a:bodyPr/>
          <a:lstStyle>
            <a:lvl1pPr>
              <a:defRPr/>
            </a:lvl1pPr>
          </a:lstStyle>
          <a:p>
            <a:pPr>
              <a:defRPr/>
            </a:pPr>
            <a:r>
              <a:rPr lang="en-US"/>
              <a:t>www.nj.gov/bpu</a:t>
            </a:r>
          </a:p>
        </p:txBody>
      </p:sp>
      <p:sp>
        <p:nvSpPr>
          <p:cNvPr id="10" name="Slide Number Placeholder 5"/>
          <p:cNvSpPr>
            <a:spLocks noGrp="1"/>
          </p:cNvSpPr>
          <p:nvPr>
            <p:ph type="sldNum" sz="quarter" idx="12"/>
          </p:nvPr>
        </p:nvSpPr>
        <p:spPr/>
        <p:txBody>
          <a:bodyPr/>
          <a:lstStyle>
            <a:lvl1pPr>
              <a:defRPr/>
            </a:lvl1pPr>
          </a:lstStyle>
          <a:p>
            <a:pPr>
              <a:defRPr/>
            </a:pPr>
            <a:fld id="{BD5B8219-A66B-45BB-A158-9C3694CE90BB}" type="slidenum">
              <a:rPr lang="en-US"/>
              <a:pPr>
                <a:defRPr/>
              </a:pPr>
              <a:t>‹#›</a:t>
            </a:fld>
            <a:endParaRPr lang="en-US"/>
          </a:p>
        </p:txBody>
      </p:sp>
      <p:pic>
        <p:nvPicPr>
          <p:cNvPr id="11" name="Picture 10"/>
          <p:cNvPicPr>
            <a:picLocks noChangeAspect="1"/>
          </p:cNvPicPr>
          <p:nvPr userDrawn="1"/>
        </p:nvPicPr>
        <p:blipFill rotWithShape="1">
          <a:blip r:embed="rId3">
            <a:extLst>
              <a:ext uri="{28A0092B-C50C-407E-A947-70E740481C1C}">
                <a14:useLocalDpi xmlns:a14="http://schemas.microsoft.com/office/drawing/2010/main" val="0"/>
              </a:ext>
            </a:extLst>
          </a:blip>
          <a:srcRect l="24263" t="27330" r="6528" b="23997"/>
          <a:stretch/>
        </p:blipFill>
        <p:spPr>
          <a:xfrm>
            <a:off x="381000" y="5791200"/>
            <a:ext cx="3380523" cy="475488"/>
          </a:xfrm>
          <a:prstGeom prst="rect">
            <a:avLst/>
          </a:prstGeom>
        </p:spPr>
      </p:pic>
    </p:spTree>
    <p:extLst>
      <p:ext uri="{BB962C8B-B14F-4D97-AF65-F5344CB8AC3E}">
        <p14:creationId xmlns:p14="http://schemas.microsoft.com/office/powerpoint/2010/main" val="21552627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p:txBody>
          <a:bodyPr/>
          <a:lstStyle>
            <a:lvl1pPr>
              <a:defRPr/>
            </a:lvl1pPr>
          </a:lstStyle>
          <a:p>
            <a:pPr>
              <a:defRPr/>
            </a:pPr>
            <a:fld id="{FFE3E393-60F6-4612-8FB5-4F3506215FC7}" type="slidenum">
              <a:rPr lang="en-US"/>
              <a:pPr>
                <a:defRPr/>
              </a:pPr>
              <a:t>‹#›</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anchor="ctr"/>
          <a:lstStyle>
            <a:lvl1pPr algn="ctr">
              <a:defRPr sz="1200">
                <a:solidFill>
                  <a:srgbClr val="898FBA"/>
                </a:solidFill>
              </a:defRPr>
            </a:lvl1pPr>
          </a:lstStyle>
          <a:p>
            <a:pPr>
              <a:defRPr/>
            </a:pPr>
            <a:r>
              <a:rPr lang="en-US"/>
              <a:t>www.nj.gov/bpu</a:t>
            </a:r>
          </a:p>
        </p:txBody>
      </p:sp>
    </p:spTree>
    <p:extLst>
      <p:ext uri="{BB962C8B-B14F-4D97-AF65-F5344CB8AC3E}">
        <p14:creationId xmlns:p14="http://schemas.microsoft.com/office/powerpoint/2010/main" val="12880142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Arial" panose="020B0604020202020204" pitchFamily="34" charset="0"/>
                <a:cs typeface="Arial" panose="020B0604020202020204" pitchFamily="34" charset="0"/>
              </a:defRPr>
            </a:lvl1pPr>
          </a:lstStyle>
          <a:p>
            <a:pPr>
              <a:defRPr/>
            </a:pPr>
            <a:r>
              <a:rPr lang="en-US"/>
              <a:t>www.nj.gov/bpu</a:t>
            </a:r>
          </a:p>
        </p:txBody>
      </p:sp>
      <p:sp>
        <p:nvSpPr>
          <p:cNvPr id="7" name="Slide Number Placeholder 6"/>
          <p:cNvSpPr>
            <a:spLocks noGrp="1"/>
          </p:cNvSpPr>
          <p:nvPr>
            <p:ph type="sldNum" sz="quarter" idx="12"/>
          </p:nvPr>
        </p:nvSpPr>
        <p:spPr/>
        <p:txBody>
          <a:bodyPr/>
          <a:lstStyle>
            <a:lvl1pPr>
              <a:defRPr/>
            </a:lvl1pPr>
          </a:lstStyle>
          <a:p>
            <a:pPr>
              <a:defRPr/>
            </a:pPr>
            <a:fld id="{945B8AE8-448B-40DB-93C9-5B41454D516D}" type="slidenum">
              <a:rPr lang="en-US"/>
              <a:pPr>
                <a:defRPr/>
              </a:pPr>
              <a:t>‹#›</a:t>
            </a:fld>
            <a:endParaRPr lang="en-US"/>
          </a:p>
        </p:txBody>
      </p:sp>
    </p:spTree>
    <p:extLst>
      <p:ext uri="{BB962C8B-B14F-4D97-AF65-F5344CB8AC3E}">
        <p14:creationId xmlns:p14="http://schemas.microsoft.com/office/powerpoint/2010/main" val="34884115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0"/>
            <a:ext cx="3008313" cy="1130300"/>
          </a:xfr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3962400" y="273050"/>
            <a:ext cx="4724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81000" y="2743200"/>
            <a:ext cx="3008313" cy="33956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4F3715B1-6467-4C62-96D0-57D4E60390BA}" type="slidenum">
              <a:rPr lang="en-US"/>
              <a:pPr>
                <a:defRPr/>
              </a:pPr>
              <a:t>‹#›</a:t>
            </a:fld>
            <a:endParaRPr lang="en-US"/>
          </a:p>
        </p:txBody>
      </p:sp>
      <p:sp>
        <p:nvSpPr>
          <p:cNvPr id="6" name="Footer Placeholder 4"/>
          <p:cNvSpPr>
            <a:spLocks noGrp="1"/>
          </p:cNvSpPr>
          <p:nvPr>
            <p:ph type="ftr" sz="quarter" idx="3"/>
          </p:nvPr>
        </p:nvSpPr>
        <p:spPr>
          <a:xfrm>
            <a:off x="3124200" y="6356350"/>
            <a:ext cx="2895600" cy="365125"/>
          </a:xfrm>
          <a:prstGeom prst="rect">
            <a:avLst/>
          </a:prstGeom>
        </p:spPr>
        <p:txBody>
          <a:bodyPr anchor="ctr"/>
          <a:lstStyle>
            <a:lvl1pPr algn="ctr">
              <a:defRPr sz="1200">
                <a:solidFill>
                  <a:srgbClr val="898FBA"/>
                </a:solidFill>
              </a:defRPr>
            </a:lvl1pPr>
          </a:lstStyle>
          <a:p>
            <a:pPr>
              <a:defRPr/>
            </a:pPr>
            <a:r>
              <a:rPr lang="en-US"/>
              <a:t>www.nj.gov/bpu</a:t>
            </a:r>
          </a:p>
        </p:txBody>
      </p:sp>
    </p:spTree>
    <p:extLst>
      <p:ext uri="{BB962C8B-B14F-4D97-AF65-F5344CB8AC3E}">
        <p14:creationId xmlns:p14="http://schemas.microsoft.com/office/powerpoint/2010/main" val="6173864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10" Type="http://schemas.openxmlformats.org/officeDocument/2006/relationships/image" Target="../media/image3.png"/><Relationship Id="rId4" Type="http://schemas.openxmlformats.org/officeDocument/2006/relationships/slideLayout" Target="../slideLayouts/slideLayout8.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5" Type="http://schemas.openxmlformats.org/officeDocument/2006/relationships/image" Target="../media/image4.png"/><Relationship Id="rId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FFFFFF"/>
            </a:gs>
            <a:gs pos="44000">
              <a:srgbClr val="FFFFFF"/>
            </a:gs>
            <a:gs pos="100000">
              <a:schemeClr val="bg1"/>
            </a:gs>
          </a:gsLst>
          <a:lin ang="16200000" scaled="1"/>
        </a:gra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F050E58E-1C62-4AD3-9E77-E545E18A8B4E}" type="datetime1">
              <a:rPr lang="en-US" smtClean="0"/>
              <a:t>9/30/2026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dirty="0" smtClean="0">
                <a:solidFill>
                  <a:schemeClr val="tx1">
                    <a:tint val="75000"/>
                  </a:schemeClr>
                </a:solidFill>
                <a:latin typeface="+mn-lt"/>
                <a:cs typeface="+mn-cs"/>
              </a:defRPr>
            </a:lvl1pPr>
          </a:lstStyle>
          <a:p>
            <a:pPr>
              <a:defRPr/>
            </a:pPr>
            <a:r>
              <a:rPr lang="en-US"/>
              <a:t>www.nj.gov/bpu</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BC46049A-B227-4519-AF09-38B2D021AD62}" type="slidenum">
              <a:rPr lang="en-US"/>
              <a:pPr>
                <a:defRPr/>
              </a:pPr>
              <a:t>‹#›</a:t>
            </a:fld>
            <a:endParaRPr lang="en-US"/>
          </a:p>
        </p:txBody>
      </p:sp>
      <p:pic>
        <p:nvPicPr>
          <p:cNvPr id="1029" name="Picture 2" descr="C:\Users\jamieson\Desktop\Copy of NJBPU PP.png"/>
          <p:cNvPicPr>
            <a:picLocks noChangeAspect="1" noChangeArrowheads="1"/>
          </p:cNvPicPr>
          <p:nvPr/>
        </p:nvPicPr>
        <p:blipFill>
          <a:blip r:embed="rId6">
            <a:extLst>
              <a:ext uri="{28A0092B-C50C-407E-A947-70E740481C1C}">
                <a14:useLocalDpi xmlns:a14="http://schemas.microsoft.com/office/drawing/2010/main" val="0"/>
              </a:ext>
            </a:extLst>
          </a:blip>
          <a:srcRect t="24889"/>
          <a:stretch>
            <a:fillRect/>
          </a:stretch>
        </p:blipFill>
        <p:spPr bwMode="auto">
          <a:xfrm>
            <a:off x="0" y="295275"/>
            <a:ext cx="9144000"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35" r:id="rId1"/>
    <p:sldLayoutId id="2147483836" r:id="rId2"/>
    <p:sldLayoutId id="2147483829" r:id="rId3"/>
    <p:sldLayoutId id="2147483837" r:id="rId4"/>
  </p:sldLayoutIdLst>
  <p:hf hdr="0"/>
  <p:txStyles>
    <p:titleStyle>
      <a:lvl1pPr algn="ctr" rtl="0" eaLnBrk="1" fontAlgn="base" hangingPunct="1">
        <a:spcBef>
          <a:spcPct val="0"/>
        </a:spcBef>
        <a:spcAft>
          <a:spcPct val="0"/>
        </a:spcAft>
        <a:defRPr sz="3600" kern="1200">
          <a:solidFill>
            <a:srgbClr val="001F5B"/>
          </a:solidFill>
          <a:latin typeface="+mj-lt"/>
          <a:ea typeface="+mj-ea"/>
          <a:cs typeface="+mj-cs"/>
        </a:defRPr>
      </a:lvl1pPr>
      <a:lvl2pPr algn="ctr" rtl="0" eaLnBrk="1" fontAlgn="base" hangingPunct="1">
        <a:spcBef>
          <a:spcPct val="0"/>
        </a:spcBef>
        <a:spcAft>
          <a:spcPct val="0"/>
        </a:spcAft>
        <a:defRPr sz="3600">
          <a:solidFill>
            <a:srgbClr val="001F5B"/>
          </a:solidFill>
          <a:latin typeface="Arial Black" pitchFamily="34" charset="0"/>
        </a:defRPr>
      </a:lvl2pPr>
      <a:lvl3pPr algn="ctr" rtl="0" eaLnBrk="1" fontAlgn="base" hangingPunct="1">
        <a:spcBef>
          <a:spcPct val="0"/>
        </a:spcBef>
        <a:spcAft>
          <a:spcPct val="0"/>
        </a:spcAft>
        <a:defRPr sz="3600">
          <a:solidFill>
            <a:srgbClr val="001F5B"/>
          </a:solidFill>
          <a:latin typeface="Arial Black" pitchFamily="34" charset="0"/>
        </a:defRPr>
      </a:lvl3pPr>
      <a:lvl4pPr algn="ctr" rtl="0" eaLnBrk="1" fontAlgn="base" hangingPunct="1">
        <a:spcBef>
          <a:spcPct val="0"/>
        </a:spcBef>
        <a:spcAft>
          <a:spcPct val="0"/>
        </a:spcAft>
        <a:defRPr sz="3600">
          <a:solidFill>
            <a:srgbClr val="001F5B"/>
          </a:solidFill>
          <a:latin typeface="Arial Black" pitchFamily="34" charset="0"/>
        </a:defRPr>
      </a:lvl4pPr>
      <a:lvl5pPr algn="ctr" rtl="0" eaLnBrk="1" fontAlgn="base" hangingPunct="1">
        <a:spcBef>
          <a:spcPct val="0"/>
        </a:spcBef>
        <a:spcAft>
          <a:spcPct val="0"/>
        </a:spcAft>
        <a:defRPr sz="3600">
          <a:solidFill>
            <a:srgbClr val="001F5B"/>
          </a:solidFill>
          <a:latin typeface="Arial Black" pitchFamily="34" charset="0"/>
        </a:defRPr>
      </a:lvl5pPr>
      <a:lvl6pPr marL="457200" algn="ctr" rtl="0" eaLnBrk="1" fontAlgn="base" hangingPunct="1">
        <a:spcBef>
          <a:spcPct val="0"/>
        </a:spcBef>
        <a:spcAft>
          <a:spcPct val="0"/>
        </a:spcAft>
        <a:defRPr sz="3600">
          <a:solidFill>
            <a:srgbClr val="001F5B"/>
          </a:solidFill>
          <a:latin typeface="Arial Black" pitchFamily="34" charset="0"/>
        </a:defRPr>
      </a:lvl6pPr>
      <a:lvl7pPr marL="914400" algn="ctr" rtl="0" eaLnBrk="1" fontAlgn="base" hangingPunct="1">
        <a:spcBef>
          <a:spcPct val="0"/>
        </a:spcBef>
        <a:spcAft>
          <a:spcPct val="0"/>
        </a:spcAft>
        <a:defRPr sz="3600">
          <a:solidFill>
            <a:srgbClr val="001F5B"/>
          </a:solidFill>
          <a:latin typeface="Arial Black" pitchFamily="34" charset="0"/>
        </a:defRPr>
      </a:lvl7pPr>
      <a:lvl8pPr marL="1371600" algn="ctr" rtl="0" eaLnBrk="1" fontAlgn="base" hangingPunct="1">
        <a:spcBef>
          <a:spcPct val="0"/>
        </a:spcBef>
        <a:spcAft>
          <a:spcPct val="0"/>
        </a:spcAft>
        <a:defRPr sz="3600">
          <a:solidFill>
            <a:srgbClr val="001F5B"/>
          </a:solidFill>
          <a:latin typeface="Arial Black" pitchFamily="34" charset="0"/>
        </a:defRPr>
      </a:lvl8pPr>
      <a:lvl9pPr marL="1828800" algn="ctr" rtl="0" eaLnBrk="1" fontAlgn="base" hangingPunct="1">
        <a:spcBef>
          <a:spcPct val="0"/>
        </a:spcBef>
        <a:spcAft>
          <a:spcPct val="0"/>
        </a:spcAft>
        <a:defRPr sz="3600">
          <a:solidFill>
            <a:srgbClr val="001F5B"/>
          </a:solidFill>
          <a:latin typeface="Arial Black" pitchFamily="34" charset="0"/>
        </a:defRPr>
      </a:lvl9pPr>
    </p:titleStyle>
    <p:bodyStyle>
      <a:lvl1pPr marL="342900" indent="-342900" algn="l" rtl="0" eaLnBrk="1" fontAlgn="base" hangingPunct="1">
        <a:spcBef>
          <a:spcPct val="20000"/>
        </a:spcBef>
        <a:spcAft>
          <a:spcPct val="0"/>
        </a:spcAft>
        <a:buClr>
          <a:srgbClr val="003399"/>
        </a:buClr>
        <a:buSzPct val="110000"/>
        <a:buFont typeface="Arial" pitchFamily="34" charset="0"/>
        <a:buChar char="•"/>
        <a:defRPr sz="2800" kern="1200">
          <a:solidFill>
            <a:srgbClr val="001F5B"/>
          </a:solidFill>
          <a:latin typeface="+mn-lt"/>
          <a:ea typeface="+mn-ea"/>
          <a:cs typeface="+mn-cs"/>
        </a:defRPr>
      </a:lvl1pPr>
      <a:lvl2pPr marL="742950" indent="-285750" algn="l" rtl="0" eaLnBrk="1" fontAlgn="base" hangingPunct="1">
        <a:spcBef>
          <a:spcPct val="20000"/>
        </a:spcBef>
        <a:spcAft>
          <a:spcPct val="0"/>
        </a:spcAft>
        <a:buClr>
          <a:srgbClr val="003399"/>
        </a:buClr>
        <a:buSzPct val="90000"/>
        <a:buFont typeface="Arial" pitchFamily="34" charset="0"/>
        <a:buChar char="›"/>
        <a:defRPr sz="2400" kern="1200">
          <a:solidFill>
            <a:srgbClr val="001F5B"/>
          </a:solidFill>
          <a:latin typeface="+mn-lt"/>
          <a:ea typeface="+mn-ea"/>
          <a:cs typeface="+mn-cs"/>
        </a:defRPr>
      </a:lvl2pPr>
      <a:lvl3pPr marL="1143000" indent="-228600" algn="l" rtl="0" eaLnBrk="1" fontAlgn="base" hangingPunct="1">
        <a:spcBef>
          <a:spcPct val="20000"/>
        </a:spcBef>
        <a:spcAft>
          <a:spcPct val="0"/>
        </a:spcAft>
        <a:buClr>
          <a:srgbClr val="003399"/>
        </a:buClr>
        <a:buFont typeface="Arial" pitchFamily="34" charset="0"/>
        <a:buChar char="»"/>
        <a:defRPr sz="2000" kern="1200">
          <a:solidFill>
            <a:srgbClr val="001F5B"/>
          </a:solidFill>
          <a:latin typeface="+mn-lt"/>
          <a:ea typeface="+mn-ea"/>
          <a:cs typeface="+mn-cs"/>
        </a:defRPr>
      </a:lvl3pPr>
      <a:lvl4pPr marL="1600200" indent="-228600" algn="l" rtl="0" eaLnBrk="1" fontAlgn="base" hangingPunct="1">
        <a:spcBef>
          <a:spcPct val="20000"/>
        </a:spcBef>
        <a:spcAft>
          <a:spcPct val="0"/>
        </a:spcAft>
        <a:buClr>
          <a:srgbClr val="003399"/>
        </a:buClr>
        <a:buFont typeface="Arial" pitchFamily="34" charset="0"/>
        <a:buChar char="–"/>
        <a:defRPr kern="1200">
          <a:solidFill>
            <a:srgbClr val="001F5B"/>
          </a:solidFill>
          <a:latin typeface="+mn-lt"/>
          <a:ea typeface="+mn-ea"/>
          <a:cs typeface="+mn-cs"/>
        </a:defRPr>
      </a:lvl4pPr>
      <a:lvl5pPr marL="2057400" indent="-228600" algn="l" rtl="0" eaLnBrk="1" fontAlgn="base" hangingPunct="1">
        <a:spcBef>
          <a:spcPct val="20000"/>
        </a:spcBef>
        <a:spcAft>
          <a:spcPct val="0"/>
        </a:spcAft>
        <a:buClr>
          <a:srgbClr val="003399"/>
        </a:buClr>
        <a:buFont typeface="Wingdings" pitchFamily="2" charset="2"/>
        <a:buChar char="§"/>
        <a:defRPr kern="1200">
          <a:solidFill>
            <a:srgbClr val="001F5B"/>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rotWithShape="1">
          <a:gsLst>
            <a:gs pos="0">
              <a:srgbClr val="FFFFFF"/>
            </a:gs>
            <a:gs pos="44000">
              <a:srgbClr val="FFFFFF"/>
            </a:gs>
            <a:gs pos="100000">
              <a:schemeClr val="bg1"/>
            </a:gs>
          </a:gsLst>
          <a:lin ang="16200000" scaled="1"/>
        </a:gra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3810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p:cNvSpPr>
            <a:spLocks noGrp="1"/>
          </p:cNvSpPr>
          <p:nvPr>
            <p:ph type="body" idx="1"/>
          </p:nvPr>
        </p:nvSpPr>
        <p:spPr bwMode="auto">
          <a:xfrm>
            <a:off x="457200" y="2133600"/>
            <a:ext cx="8229600" cy="340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 name="Slide Number Placeholder 5"/>
          <p:cNvSpPr>
            <a:spLocks noGrp="1"/>
          </p:cNvSpPr>
          <p:nvPr>
            <p:ph type="sldNum" sz="quarter" idx="4"/>
          </p:nvPr>
        </p:nvSpPr>
        <p:spPr>
          <a:xfrm>
            <a:off x="6553200" y="647700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rgbClr val="4D4D4D"/>
                </a:solidFill>
                <a:latin typeface="+mn-lt"/>
                <a:cs typeface="+mn-cs"/>
              </a:defRPr>
            </a:lvl1pPr>
          </a:lstStyle>
          <a:p>
            <a:pPr>
              <a:defRPr/>
            </a:pPr>
            <a:fld id="{541FDA6A-78BD-451D-A8B9-707376EFA517}" type="slidenum">
              <a:rPr lang="en-US"/>
              <a:pPr>
                <a:defRPr/>
              </a:pPr>
              <a:t>‹#›</a:t>
            </a:fld>
            <a:endParaRPr lang="en-US"/>
          </a:p>
        </p:txBody>
      </p:sp>
      <p:pic>
        <p:nvPicPr>
          <p:cNvPr id="2053" name="Picture 6"/>
          <p:cNvPicPr>
            <a:picLocks noChangeAspect="1"/>
          </p:cNvPicPr>
          <p:nvPr/>
        </p:nvPicPr>
        <p:blipFill>
          <a:blip r:embed="rId10">
            <a:extLst>
              <a:ext uri="{28A0092B-C50C-407E-A947-70E740481C1C}">
                <a14:useLocalDpi xmlns:a14="http://schemas.microsoft.com/office/drawing/2010/main" val="0"/>
              </a:ext>
            </a:extLst>
          </a:blip>
          <a:srcRect b="6192"/>
          <a:stretch>
            <a:fillRect/>
          </a:stretch>
        </p:blipFill>
        <p:spPr bwMode="auto">
          <a:xfrm>
            <a:off x="0" y="4495800"/>
            <a:ext cx="9144000" cy="200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4" name="TextBox 8"/>
          <p:cNvSpPr txBox="1">
            <a:spLocks noChangeArrowheads="1"/>
          </p:cNvSpPr>
          <p:nvPr/>
        </p:nvSpPr>
        <p:spPr bwMode="auto">
          <a:xfrm>
            <a:off x="457200" y="5821363"/>
            <a:ext cx="2514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r>
              <a:rPr lang="en-US" altLang="en-US" sz="1400">
                <a:solidFill>
                  <a:schemeClr val="bg1"/>
                </a:solidFill>
                <a:latin typeface="Arial Black" pitchFamily="34" charset="0"/>
              </a:rPr>
              <a:t>www.nj.gov/bpu</a:t>
            </a:r>
          </a:p>
        </p:txBody>
      </p:sp>
      <p:sp>
        <p:nvSpPr>
          <p:cNvPr id="8" name="Date Placeholder 3"/>
          <p:cNvSpPr>
            <a:spLocks noGrp="1"/>
          </p:cNvSpPr>
          <p:nvPr>
            <p:ph type="dt" sz="half" idx="2"/>
          </p:nvPr>
        </p:nvSpPr>
        <p:spPr>
          <a:xfrm>
            <a:off x="457200" y="6356350"/>
            <a:ext cx="2133600" cy="365125"/>
          </a:xfrm>
          <a:prstGeom prst="rect">
            <a:avLst/>
          </a:prstGeom>
        </p:spPr>
        <p:txBody>
          <a:bodyPr anchor="ctr"/>
          <a:lstStyle>
            <a:lvl1pPr>
              <a:defRPr sz="1200">
                <a:solidFill>
                  <a:srgbClr val="898FBA"/>
                </a:solidFill>
              </a:defRPr>
            </a:lvl1pPr>
          </a:lstStyle>
          <a:p>
            <a:pPr>
              <a:defRPr/>
            </a:pPr>
            <a:fld id="{0CB309AB-9A01-4236-9511-B96D35C17FB1}" type="datetime1">
              <a:rPr lang="en-US" smtClean="0"/>
              <a:t>9/30/2026</a:t>
            </a:fld>
            <a:endParaRPr lang="en-US"/>
          </a:p>
        </p:txBody>
      </p:sp>
    </p:spTree>
  </p:cSld>
  <p:clrMap bg1="lt1" tx1="dk1" bg2="lt2" tx2="dk2" accent1="accent1" accent2="accent2" accent3="accent3" accent4="accent4" accent5="accent5" accent6="accent6" hlink="hlink" folHlink="folHlink"/>
  <p:sldLayoutIdLst>
    <p:sldLayoutId id="2147483838" r:id="rId1"/>
    <p:sldLayoutId id="2147483839" r:id="rId2"/>
    <p:sldLayoutId id="2147483840" r:id="rId3"/>
    <p:sldLayoutId id="2147483841" r:id="rId4"/>
    <p:sldLayoutId id="2147483842" r:id="rId5"/>
    <p:sldLayoutId id="2147483830" r:id="rId6"/>
    <p:sldLayoutId id="2147483831" r:id="rId7"/>
    <p:sldLayoutId id="2147483832" r:id="rId8"/>
  </p:sldLayoutIdLst>
  <p:hf hdr="0"/>
  <p:txStyles>
    <p:titleStyle>
      <a:lvl1pPr algn="l" rtl="0" fontAlgn="base">
        <a:spcBef>
          <a:spcPct val="0"/>
        </a:spcBef>
        <a:spcAft>
          <a:spcPct val="0"/>
        </a:spcAft>
        <a:defRPr sz="3600" kern="1200">
          <a:solidFill>
            <a:srgbClr val="003399"/>
          </a:solidFill>
          <a:latin typeface="+mj-lt"/>
          <a:ea typeface="+mj-ea"/>
          <a:cs typeface="+mj-cs"/>
        </a:defRPr>
      </a:lvl1pPr>
      <a:lvl2pPr algn="l" rtl="0" fontAlgn="base">
        <a:spcBef>
          <a:spcPct val="0"/>
        </a:spcBef>
        <a:spcAft>
          <a:spcPct val="0"/>
        </a:spcAft>
        <a:defRPr sz="3600">
          <a:solidFill>
            <a:srgbClr val="003399"/>
          </a:solidFill>
          <a:latin typeface="Arial Black" pitchFamily="34" charset="0"/>
        </a:defRPr>
      </a:lvl2pPr>
      <a:lvl3pPr algn="l" rtl="0" fontAlgn="base">
        <a:spcBef>
          <a:spcPct val="0"/>
        </a:spcBef>
        <a:spcAft>
          <a:spcPct val="0"/>
        </a:spcAft>
        <a:defRPr sz="3600">
          <a:solidFill>
            <a:srgbClr val="003399"/>
          </a:solidFill>
          <a:latin typeface="Arial Black" pitchFamily="34" charset="0"/>
        </a:defRPr>
      </a:lvl3pPr>
      <a:lvl4pPr algn="l" rtl="0" fontAlgn="base">
        <a:spcBef>
          <a:spcPct val="0"/>
        </a:spcBef>
        <a:spcAft>
          <a:spcPct val="0"/>
        </a:spcAft>
        <a:defRPr sz="3600">
          <a:solidFill>
            <a:srgbClr val="003399"/>
          </a:solidFill>
          <a:latin typeface="Arial Black" pitchFamily="34" charset="0"/>
        </a:defRPr>
      </a:lvl4pPr>
      <a:lvl5pPr algn="l" rtl="0" fontAlgn="base">
        <a:spcBef>
          <a:spcPct val="0"/>
        </a:spcBef>
        <a:spcAft>
          <a:spcPct val="0"/>
        </a:spcAft>
        <a:defRPr sz="3600">
          <a:solidFill>
            <a:srgbClr val="003399"/>
          </a:solidFill>
          <a:latin typeface="Arial Black" pitchFamily="34" charset="0"/>
        </a:defRPr>
      </a:lvl5pPr>
      <a:lvl6pPr marL="457200" algn="l" rtl="0" fontAlgn="base">
        <a:spcBef>
          <a:spcPct val="0"/>
        </a:spcBef>
        <a:spcAft>
          <a:spcPct val="0"/>
        </a:spcAft>
        <a:defRPr sz="3600">
          <a:solidFill>
            <a:srgbClr val="003399"/>
          </a:solidFill>
          <a:latin typeface="Arial Black" pitchFamily="34" charset="0"/>
        </a:defRPr>
      </a:lvl6pPr>
      <a:lvl7pPr marL="914400" algn="l" rtl="0" fontAlgn="base">
        <a:spcBef>
          <a:spcPct val="0"/>
        </a:spcBef>
        <a:spcAft>
          <a:spcPct val="0"/>
        </a:spcAft>
        <a:defRPr sz="3600">
          <a:solidFill>
            <a:srgbClr val="003399"/>
          </a:solidFill>
          <a:latin typeface="Arial Black" pitchFamily="34" charset="0"/>
        </a:defRPr>
      </a:lvl7pPr>
      <a:lvl8pPr marL="1371600" algn="l" rtl="0" fontAlgn="base">
        <a:spcBef>
          <a:spcPct val="0"/>
        </a:spcBef>
        <a:spcAft>
          <a:spcPct val="0"/>
        </a:spcAft>
        <a:defRPr sz="3600">
          <a:solidFill>
            <a:srgbClr val="003399"/>
          </a:solidFill>
          <a:latin typeface="Arial Black" pitchFamily="34" charset="0"/>
        </a:defRPr>
      </a:lvl8pPr>
      <a:lvl9pPr marL="1828800" algn="l" rtl="0" fontAlgn="base">
        <a:spcBef>
          <a:spcPct val="0"/>
        </a:spcBef>
        <a:spcAft>
          <a:spcPct val="0"/>
        </a:spcAft>
        <a:defRPr sz="3600">
          <a:solidFill>
            <a:srgbClr val="003399"/>
          </a:solidFill>
          <a:latin typeface="Arial Black" pitchFamily="34" charset="0"/>
        </a:defRPr>
      </a:lvl9pPr>
    </p:titleStyle>
    <p:bodyStyle>
      <a:lvl1pPr marL="342900" indent="-342900" algn="l" rtl="0" fontAlgn="base">
        <a:spcBef>
          <a:spcPct val="20000"/>
        </a:spcBef>
        <a:spcAft>
          <a:spcPct val="0"/>
        </a:spcAft>
        <a:buClr>
          <a:srgbClr val="003399"/>
        </a:buClr>
        <a:buSzPct val="110000"/>
        <a:buFont typeface="Arial" pitchFamily="34" charset="0"/>
        <a:buChar char="•"/>
        <a:defRPr sz="2800" kern="1200">
          <a:solidFill>
            <a:srgbClr val="001F5B"/>
          </a:solidFill>
          <a:latin typeface="+mn-lt"/>
          <a:ea typeface="+mn-ea"/>
          <a:cs typeface="+mn-cs"/>
        </a:defRPr>
      </a:lvl1pPr>
      <a:lvl2pPr marL="742950" indent="-285750" algn="l" rtl="0" fontAlgn="base">
        <a:spcBef>
          <a:spcPct val="20000"/>
        </a:spcBef>
        <a:spcAft>
          <a:spcPct val="0"/>
        </a:spcAft>
        <a:buClr>
          <a:srgbClr val="003399"/>
        </a:buClr>
        <a:buSzPct val="90000"/>
        <a:buFont typeface="Arial" pitchFamily="34" charset="0"/>
        <a:buChar char="›"/>
        <a:defRPr sz="2400" kern="1200">
          <a:solidFill>
            <a:srgbClr val="001F5B"/>
          </a:solidFill>
          <a:latin typeface="+mn-lt"/>
          <a:ea typeface="+mn-ea"/>
          <a:cs typeface="+mn-cs"/>
        </a:defRPr>
      </a:lvl2pPr>
      <a:lvl3pPr marL="1143000" indent="-228600" algn="l" rtl="0" fontAlgn="base">
        <a:spcBef>
          <a:spcPct val="20000"/>
        </a:spcBef>
        <a:spcAft>
          <a:spcPct val="0"/>
        </a:spcAft>
        <a:buClr>
          <a:srgbClr val="003399"/>
        </a:buClr>
        <a:buFont typeface="Arial" pitchFamily="34" charset="0"/>
        <a:buChar char="»"/>
        <a:defRPr sz="2000" kern="1200">
          <a:solidFill>
            <a:srgbClr val="001F5B"/>
          </a:solidFill>
          <a:latin typeface="+mn-lt"/>
          <a:ea typeface="+mn-ea"/>
          <a:cs typeface="+mn-cs"/>
        </a:defRPr>
      </a:lvl3pPr>
      <a:lvl4pPr marL="1600200" indent="-228600" algn="l" rtl="0" fontAlgn="base">
        <a:spcBef>
          <a:spcPct val="20000"/>
        </a:spcBef>
        <a:spcAft>
          <a:spcPct val="0"/>
        </a:spcAft>
        <a:buClr>
          <a:srgbClr val="003399"/>
        </a:buClr>
        <a:buFont typeface="Arial" pitchFamily="34" charset="0"/>
        <a:buChar char="–"/>
        <a:defRPr kern="1200">
          <a:solidFill>
            <a:srgbClr val="001F5B"/>
          </a:solidFill>
          <a:latin typeface="+mn-lt"/>
          <a:ea typeface="+mn-ea"/>
          <a:cs typeface="+mn-cs"/>
        </a:defRPr>
      </a:lvl4pPr>
      <a:lvl5pPr marL="2057400" indent="-228600" algn="l" rtl="0" fontAlgn="base">
        <a:spcBef>
          <a:spcPct val="20000"/>
        </a:spcBef>
        <a:spcAft>
          <a:spcPct val="0"/>
        </a:spcAft>
        <a:buClr>
          <a:srgbClr val="003399"/>
        </a:buClr>
        <a:buFont typeface="Wingdings" pitchFamily="2" charset="2"/>
        <a:buChar char="§"/>
        <a:defRPr kern="1200">
          <a:solidFill>
            <a:srgbClr val="001F5B"/>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rotWithShape="1">
          <a:gsLst>
            <a:gs pos="0">
              <a:srgbClr val="FFFFFF"/>
            </a:gs>
            <a:gs pos="44000">
              <a:srgbClr val="FFFFFF"/>
            </a:gs>
            <a:gs pos="100000">
              <a:schemeClr val="bg1"/>
            </a:gs>
          </a:gsLst>
          <a:lin ang="16200000" scaled="1"/>
        </a:gra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417513"/>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Text Placeholder 2"/>
          <p:cNvSpPr>
            <a:spLocks noGrp="1"/>
          </p:cNvSpPr>
          <p:nvPr>
            <p:ph type="body" idx="1"/>
          </p:nvPr>
        </p:nvSpPr>
        <p:spPr bwMode="auto">
          <a:xfrm>
            <a:off x="457200" y="2133600"/>
            <a:ext cx="8229600" cy="340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rgbClr val="898FBA"/>
                </a:solidFill>
                <a:latin typeface="+mn-lt"/>
                <a:cs typeface="+mn-cs"/>
              </a:defRPr>
            </a:lvl1pPr>
          </a:lstStyle>
          <a:p>
            <a:pPr>
              <a:defRPr/>
            </a:pPr>
            <a:fld id="{1C54C9FF-D323-4475-8B1F-14DCFDE6B878}" type="datetime1">
              <a:rPr lang="en-US" smtClean="0"/>
              <a:t>9/30/2026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dirty="0">
                <a:solidFill>
                  <a:schemeClr val="tx1">
                    <a:tint val="75000"/>
                  </a:schemeClr>
                </a:solidFill>
                <a:latin typeface="+mn-lt"/>
                <a:cs typeface="+mn-cs"/>
              </a:defRPr>
            </a:lvl1pPr>
          </a:lstStyle>
          <a:p>
            <a:pPr>
              <a:defRPr/>
            </a:pPr>
            <a:r>
              <a:rPr lang="en-US"/>
              <a:t>www.nj.gov/bpu</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68694FD9-317F-4207-8BC5-DAE50D0DE62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843" r:id="rId1"/>
    <p:sldLayoutId id="2147483844" r:id="rId2"/>
  </p:sldLayoutIdLst>
  <p:hf hdr="0"/>
  <p:txStyles>
    <p:titleStyle>
      <a:lvl1pPr algn="ctr" rtl="0" fontAlgn="base">
        <a:spcBef>
          <a:spcPct val="0"/>
        </a:spcBef>
        <a:spcAft>
          <a:spcPct val="0"/>
        </a:spcAft>
        <a:defRPr sz="3600" kern="1200">
          <a:solidFill>
            <a:srgbClr val="001F5B"/>
          </a:solidFill>
          <a:latin typeface="+mj-lt"/>
          <a:ea typeface="+mj-ea"/>
          <a:cs typeface="+mj-cs"/>
        </a:defRPr>
      </a:lvl1pPr>
      <a:lvl2pPr algn="ctr" rtl="0" fontAlgn="base">
        <a:spcBef>
          <a:spcPct val="0"/>
        </a:spcBef>
        <a:spcAft>
          <a:spcPct val="0"/>
        </a:spcAft>
        <a:defRPr sz="3600">
          <a:solidFill>
            <a:srgbClr val="001F5B"/>
          </a:solidFill>
          <a:latin typeface="Arial Black" pitchFamily="34" charset="0"/>
        </a:defRPr>
      </a:lvl2pPr>
      <a:lvl3pPr algn="ctr" rtl="0" fontAlgn="base">
        <a:spcBef>
          <a:spcPct val="0"/>
        </a:spcBef>
        <a:spcAft>
          <a:spcPct val="0"/>
        </a:spcAft>
        <a:defRPr sz="3600">
          <a:solidFill>
            <a:srgbClr val="001F5B"/>
          </a:solidFill>
          <a:latin typeface="Arial Black" pitchFamily="34" charset="0"/>
        </a:defRPr>
      </a:lvl3pPr>
      <a:lvl4pPr algn="ctr" rtl="0" fontAlgn="base">
        <a:spcBef>
          <a:spcPct val="0"/>
        </a:spcBef>
        <a:spcAft>
          <a:spcPct val="0"/>
        </a:spcAft>
        <a:defRPr sz="3600">
          <a:solidFill>
            <a:srgbClr val="001F5B"/>
          </a:solidFill>
          <a:latin typeface="Arial Black" pitchFamily="34" charset="0"/>
        </a:defRPr>
      </a:lvl4pPr>
      <a:lvl5pPr algn="ctr" rtl="0" fontAlgn="base">
        <a:spcBef>
          <a:spcPct val="0"/>
        </a:spcBef>
        <a:spcAft>
          <a:spcPct val="0"/>
        </a:spcAft>
        <a:defRPr sz="3600">
          <a:solidFill>
            <a:srgbClr val="001F5B"/>
          </a:solidFill>
          <a:latin typeface="Arial Black" pitchFamily="34" charset="0"/>
        </a:defRPr>
      </a:lvl5pPr>
      <a:lvl6pPr marL="457200" algn="ctr" rtl="0" fontAlgn="base">
        <a:spcBef>
          <a:spcPct val="0"/>
        </a:spcBef>
        <a:spcAft>
          <a:spcPct val="0"/>
        </a:spcAft>
        <a:defRPr sz="3600">
          <a:solidFill>
            <a:srgbClr val="001F5B"/>
          </a:solidFill>
          <a:latin typeface="Arial Black" pitchFamily="34" charset="0"/>
        </a:defRPr>
      </a:lvl6pPr>
      <a:lvl7pPr marL="914400" algn="ctr" rtl="0" fontAlgn="base">
        <a:spcBef>
          <a:spcPct val="0"/>
        </a:spcBef>
        <a:spcAft>
          <a:spcPct val="0"/>
        </a:spcAft>
        <a:defRPr sz="3600">
          <a:solidFill>
            <a:srgbClr val="001F5B"/>
          </a:solidFill>
          <a:latin typeface="Arial Black" pitchFamily="34" charset="0"/>
        </a:defRPr>
      </a:lvl7pPr>
      <a:lvl8pPr marL="1371600" algn="ctr" rtl="0" fontAlgn="base">
        <a:spcBef>
          <a:spcPct val="0"/>
        </a:spcBef>
        <a:spcAft>
          <a:spcPct val="0"/>
        </a:spcAft>
        <a:defRPr sz="3600">
          <a:solidFill>
            <a:srgbClr val="001F5B"/>
          </a:solidFill>
          <a:latin typeface="Arial Black" pitchFamily="34" charset="0"/>
        </a:defRPr>
      </a:lvl8pPr>
      <a:lvl9pPr marL="1828800" algn="ctr" rtl="0" fontAlgn="base">
        <a:spcBef>
          <a:spcPct val="0"/>
        </a:spcBef>
        <a:spcAft>
          <a:spcPct val="0"/>
        </a:spcAft>
        <a:defRPr sz="3600">
          <a:solidFill>
            <a:srgbClr val="001F5B"/>
          </a:solidFill>
          <a:latin typeface="Arial Black" pitchFamily="34" charset="0"/>
        </a:defRPr>
      </a:lvl9pPr>
    </p:titleStyle>
    <p:bodyStyle>
      <a:lvl1pPr marL="342900" indent="-342900" algn="l" rtl="0" fontAlgn="base">
        <a:spcBef>
          <a:spcPct val="20000"/>
        </a:spcBef>
        <a:spcAft>
          <a:spcPct val="0"/>
        </a:spcAft>
        <a:buClr>
          <a:srgbClr val="003399"/>
        </a:buClr>
        <a:buSzPct val="110000"/>
        <a:buFont typeface="Arial" pitchFamily="34" charset="0"/>
        <a:buChar char="•"/>
        <a:defRPr sz="2800" kern="1200">
          <a:solidFill>
            <a:srgbClr val="001F5B"/>
          </a:solidFill>
          <a:latin typeface="+mn-lt"/>
          <a:ea typeface="+mn-ea"/>
          <a:cs typeface="+mn-cs"/>
        </a:defRPr>
      </a:lvl1pPr>
      <a:lvl2pPr marL="742950" indent="-285750" algn="l" rtl="0" fontAlgn="base">
        <a:spcBef>
          <a:spcPct val="20000"/>
        </a:spcBef>
        <a:spcAft>
          <a:spcPct val="0"/>
        </a:spcAft>
        <a:buClr>
          <a:srgbClr val="003399"/>
        </a:buClr>
        <a:buSzPct val="90000"/>
        <a:buFont typeface="Arial" pitchFamily="34" charset="0"/>
        <a:buChar char="›"/>
        <a:defRPr sz="2400" kern="1200">
          <a:solidFill>
            <a:srgbClr val="001F5B"/>
          </a:solidFill>
          <a:latin typeface="+mn-lt"/>
          <a:ea typeface="+mn-ea"/>
          <a:cs typeface="+mn-cs"/>
        </a:defRPr>
      </a:lvl2pPr>
      <a:lvl3pPr marL="1143000" indent="-228600" algn="l" rtl="0" fontAlgn="base">
        <a:spcBef>
          <a:spcPct val="20000"/>
        </a:spcBef>
        <a:spcAft>
          <a:spcPct val="0"/>
        </a:spcAft>
        <a:buClr>
          <a:srgbClr val="003399"/>
        </a:buClr>
        <a:buFont typeface="Arial" pitchFamily="34" charset="0"/>
        <a:buChar char="»"/>
        <a:defRPr sz="2000" kern="1200">
          <a:solidFill>
            <a:srgbClr val="001F5B"/>
          </a:solidFill>
          <a:latin typeface="+mn-lt"/>
          <a:ea typeface="+mn-ea"/>
          <a:cs typeface="+mn-cs"/>
        </a:defRPr>
      </a:lvl3pPr>
      <a:lvl4pPr marL="1600200" indent="-228600" algn="l" rtl="0" fontAlgn="base">
        <a:spcBef>
          <a:spcPct val="20000"/>
        </a:spcBef>
        <a:spcAft>
          <a:spcPct val="0"/>
        </a:spcAft>
        <a:buClr>
          <a:srgbClr val="003399"/>
        </a:buClr>
        <a:buFont typeface="Arial" pitchFamily="34" charset="0"/>
        <a:buChar char="–"/>
        <a:defRPr kern="1200">
          <a:solidFill>
            <a:srgbClr val="001F5B"/>
          </a:solidFill>
          <a:latin typeface="+mn-lt"/>
          <a:ea typeface="+mn-ea"/>
          <a:cs typeface="+mn-cs"/>
        </a:defRPr>
      </a:lvl4pPr>
      <a:lvl5pPr marL="2057400" indent="-228600" algn="l" rtl="0" fontAlgn="base">
        <a:spcBef>
          <a:spcPct val="20000"/>
        </a:spcBef>
        <a:spcAft>
          <a:spcPct val="0"/>
        </a:spcAft>
        <a:buClr>
          <a:srgbClr val="003399"/>
        </a:buClr>
        <a:buFont typeface="Wingdings" pitchFamily="2" charset="2"/>
        <a:buChar char="§"/>
        <a:defRPr kern="1200">
          <a:solidFill>
            <a:srgbClr val="001F5B"/>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4114800" y="533400"/>
            <a:ext cx="4800600" cy="102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F3B85539-4EE7-4811-B9EB-ED2243C7E6DA}" type="slidenum">
              <a:rPr lang="en-US"/>
              <a:pPr>
                <a:defRPr/>
              </a:pPr>
              <a:t>‹#›</a:t>
            </a:fld>
            <a:endParaRPr lang="en-US"/>
          </a:p>
        </p:txBody>
      </p:sp>
      <p:sp>
        <p:nvSpPr>
          <p:cNvPr id="7" name="Rectangle 6"/>
          <p:cNvSpPr/>
          <p:nvPr/>
        </p:nvSpPr>
        <p:spPr>
          <a:xfrm>
            <a:off x="217488" y="533400"/>
            <a:ext cx="3581400" cy="6115050"/>
          </a:xfrm>
          <a:prstGeom prst="rect">
            <a:avLst/>
          </a:prstGeom>
          <a:solidFill>
            <a:srgbClr val="0033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4101" name="Group 10"/>
          <p:cNvGrpSpPr>
            <a:grpSpLocks/>
          </p:cNvGrpSpPr>
          <p:nvPr/>
        </p:nvGrpSpPr>
        <p:grpSpPr bwMode="auto">
          <a:xfrm>
            <a:off x="533400" y="84138"/>
            <a:ext cx="1474788" cy="1495425"/>
            <a:chOff x="964157" y="43410"/>
            <a:chExt cx="1931443" cy="1957366"/>
          </a:xfrm>
        </p:grpSpPr>
        <p:sp>
          <p:nvSpPr>
            <p:cNvPr id="10" name="Oval 9"/>
            <p:cNvSpPr/>
            <p:nvPr/>
          </p:nvSpPr>
          <p:spPr>
            <a:xfrm>
              <a:off x="964157" y="43410"/>
              <a:ext cx="1931443" cy="195736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0569" y="152784"/>
              <a:ext cx="1738618" cy="1738618"/>
            </a:xfrm>
            <a:prstGeom prst="ellipse">
              <a:avLst/>
            </a:prstGeom>
          </p:spPr>
        </p:pic>
      </p:grpSp>
      <p:sp>
        <p:nvSpPr>
          <p:cNvPr id="4102" name="Text Placeholder 2"/>
          <p:cNvSpPr>
            <a:spLocks noGrp="1"/>
          </p:cNvSpPr>
          <p:nvPr>
            <p:ph type="body" idx="1"/>
          </p:nvPr>
        </p:nvSpPr>
        <p:spPr bwMode="auto">
          <a:xfrm>
            <a:off x="401638" y="1828800"/>
            <a:ext cx="3211512"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1" name="Footer Placeholder 4"/>
          <p:cNvSpPr>
            <a:spLocks noGrp="1"/>
          </p:cNvSpPr>
          <p:nvPr>
            <p:ph type="ftr" sz="quarter" idx="3"/>
          </p:nvPr>
        </p:nvSpPr>
        <p:spPr>
          <a:xfrm>
            <a:off x="3124200" y="6356350"/>
            <a:ext cx="2895600" cy="365125"/>
          </a:xfrm>
          <a:prstGeom prst="rect">
            <a:avLst/>
          </a:prstGeom>
        </p:spPr>
        <p:txBody>
          <a:bodyPr anchor="ctr"/>
          <a:lstStyle>
            <a:lvl1pPr algn="ctr">
              <a:defRPr sz="1200">
                <a:solidFill>
                  <a:srgbClr val="898FBA"/>
                </a:solidFill>
              </a:defRPr>
            </a:lvl1pPr>
          </a:lstStyle>
          <a:p>
            <a:pPr>
              <a:defRPr/>
            </a:pPr>
            <a:r>
              <a:rPr lang="en-US"/>
              <a:t>www.nj.gov/bpu</a:t>
            </a:r>
          </a:p>
        </p:txBody>
      </p:sp>
    </p:spTree>
  </p:cSld>
  <p:clrMap bg1="lt1" tx1="dk1" bg2="lt2" tx2="dk2" accent1="accent1" accent2="accent2" accent3="accent3" accent4="accent4" accent5="accent5" accent6="accent6" hlink="hlink" folHlink="folHlink"/>
  <p:sldLayoutIdLst>
    <p:sldLayoutId id="2147483833" r:id="rId1"/>
    <p:sldLayoutId id="2147483845" r:id="rId2"/>
    <p:sldLayoutId id="2147483834" r:id="rId3"/>
  </p:sldLayoutIdLst>
  <p:hf hdr="0"/>
  <p:txStyles>
    <p:titleStyle>
      <a:lvl1pPr algn="ctr" rtl="0" fontAlgn="base">
        <a:spcBef>
          <a:spcPct val="0"/>
        </a:spcBef>
        <a:spcAft>
          <a:spcPct val="0"/>
        </a:spcAft>
        <a:defRPr sz="3600" kern="1200">
          <a:solidFill>
            <a:srgbClr val="003399"/>
          </a:solidFill>
          <a:latin typeface="Arial Black" panose="020B0A04020102020204" pitchFamily="34" charset="0"/>
          <a:ea typeface="+mj-ea"/>
          <a:cs typeface="Arial" panose="020B0604020202020204" pitchFamily="34" charset="0"/>
        </a:defRPr>
      </a:lvl1pPr>
      <a:lvl2pPr algn="ctr" rtl="0" fontAlgn="base">
        <a:spcBef>
          <a:spcPct val="0"/>
        </a:spcBef>
        <a:spcAft>
          <a:spcPct val="0"/>
        </a:spcAft>
        <a:defRPr sz="3600">
          <a:solidFill>
            <a:srgbClr val="003399"/>
          </a:solidFill>
          <a:latin typeface="Arial Black" pitchFamily="34" charset="0"/>
          <a:cs typeface="Arial" pitchFamily="34" charset="0"/>
        </a:defRPr>
      </a:lvl2pPr>
      <a:lvl3pPr algn="ctr" rtl="0" fontAlgn="base">
        <a:spcBef>
          <a:spcPct val="0"/>
        </a:spcBef>
        <a:spcAft>
          <a:spcPct val="0"/>
        </a:spcAft>
        <a:defRPr sz="3600">
          <a:solidFill>
            <a:srgbClr val="003399"/>
          </a:solidFill>
          <a:latin typeface="Arial Black" pitchFamily="34" charset="0"/>
          <a:cs typeface="Arial" pitchFamily="34" charset="0"/>
        </a:defRPr>
      </a:lvl3pPr>
      <a:lvl4pPr algn="ctr" rtl="0" fontAlgn="base">
        <a:spcBef>
          <a:spcPct val="0"/>
        </a:spcBef>
        <a:spcAft>
          <a:spcPct val="0"/>
        </a:spcAft>
        <a:defRPr sz="3600">
          <a:solidFill>
            <a:srgbClr val="003399"/>
          </a:solidFill>
          <a:latin typeface="Arial Black" pitchFamily="34" charset="0"/>
          <a:cs typeface="Arial" pitchFamily="34" charset="0"/>
        </a:defRPr>
      </a:lvl4pPr>
      <a:lvl5pPr algn="ctr" rtl="0" fontAlgn="base">
        <a:spcBef>
          <a:spcPct val="0"/>
        </a:spcBef>
        <a:spcAft>
          <a:spcPct val="0"/>
        </a:spcAft>
        <a:defRPr sz="3600">
          <a:solidFill>
            <a:srgbClr val="003399"/>
          </a:solidFill>
          <a:latin typeface="Arial Black" pitchFamily="34" charset="0"/>
          <a:cs typeface="Arial" pitchFamily="34" charset="0"/>
        </a:defRPr>
      </a:lvl5pPr>
      <a:lvl6pPr marL="457200" algn="ctr" rtl="0" fontAlgn="base">
        <a:spcBef>
          <a:spcPct val="0"/>
        </a:spcBef>
        <a:spcAft>
          <a:spcPct val="0"/>
        </a:spcAft>
        <a:defRPr sz="3600">
          <a:solidFill>
            <a:srgbClr val="003399"/>
          </a:solidFill>
          <a:latin typeface="Arial Black" pitchFamily="34" charset="0"/>
          <a:cs typeface="Arial" pitchFamily="34" charset="0"/>
        </a:defRPr>
      </a:lvl6pPr>
      <a:lvl7pPr marL="914400" algn="ctr" rtl="0" fontAlgn="base">
        <a:spcBef>
          <a:spcPct val="0"/>
        </a:spcBef>
        <a:spcAft>
          <a:spcPct val="0"/>
        </a:spcAft>
        <a:defRPr sz="3600">
          <a:solidFill>
            <a:srgbClr val="003399"/>
          </a:solidFill>
          <a:latin typeface="Arial Black" pitchFamily="34" charset="0"/>
          <a:cs typeface="Arial" pitchFamily="34" charset="0"/>
        </a:defRPr>
      </a:lvl7pPr>
      <a:lvl8pPr marL="1371600" algn="ctr" rtl="0" fontAlgn="base">
        <a:spcBef>
          <a:spcPct val="0"/>
        </a:spcBef>
        <a:spcAft>
          <a:spcPct val="0"/>
        </a:spcAft>
        <a:defRPr sz="3600">
          <a:solidFill>
            <a:srgbClr val="003399"/>
          </a:solidFill>
          <a:latin typeface="Arial Black" pitchFamily="34" charset="0"/>
          <a:cs typeface="Arial" pitchFamily="34" charset="0"/>
        </a:defRPr>
      </a:lvl8pPr>
      <a:lvl9pPr marL="1828800" algn="ctr" rtl="0" fontAlgn="base">
        <a:spcBef>
          <a:spcPct val="0"/>
        </a:spcBef>
        <a:spcAft>
          <a:spcPct val="0"/>
        </a:spcAft>
        <a:defRPr sz="3600">
          <a:solidFill>
            <a:srgbClr val="003399"/>
          </a:solidFill>
          <a:latin typeface="Arial Black" pitchFamily="34" charset="0"/>
          <a:cs typeface="Arial" pitchFamily="34" charset="0"/>
        </a:defRPr>
      </a:lvl9pPr>
    </p:titleStyle>
    <p:bodyStyle>
      <a:lvl1pPr marL="342900" indent="-342900" algn="l" rtl="0" fontAlgn="base">
        <a:spcBef>
          <a:spcPct val="20000"/>
        </a:spcBef>
        <a:spcAft>
          <a:spcPct val="0"/>
        </a:spcAft>
        <a:buFont typeface="Arial" pitchFamily="34" charset="0"/>
        <a:buChar char="•"/>
        <a:defRPr sz="3200" kern="1200">
          <a:solidFill>
            <a:schemeClr val="bg1"/>
          </a:solidFill>
          <a:latin typeface="Arial (body)"/>
          <a:ea typeface="+mn-ea"/>
          <a:cs typeface="+mn-cs"/>
        </a:defRPr>
      </a:lvl1pPr>
      <a:lvl2pPr marL="742950" indent="-285750" algn="l" rtl="0" fontAlgn="base">
        <a:spcBef>
          <a:spcPct val="20000"/>
        </a:spcBef>
        <a:spcAft>
          <a:spcPct val="0"/>
        </a:spcAft>
        <a:buFont typeface="Arial" pitchFamily="34" charset="0"/>
        <a:buChar char="–"/>
        <a:defRPr sz="2800" kern="1200">
          <a:solidFill>
            <a:schemeClr val="bg1"/>
          </a:solidFill>
          <a:latin typeface="Arial (body)"/>
          <a:ea typeface="+mn-ea"/>
          <a:cs typeface="+mn-cs"/>
        </a:defRPr>
      </a:lvl2pPr>
      <a:lvl3pPr marL="1143000" indent="-228600" algn="l" rtl="0" fontAlgn="base">
        <a:spcBef>
          <a:spcPct val="20000"/>
        </a:spcBef>
        <a:spcAft>
          <a:spcPct val="0"/>
        </a:spcAft>
        <a:buFont typeface="Arial" pitchFamily="34" charset="0"/>
        <a:buChar char="•"/>
        <a:defRPr sz="2400" kern="1200">
          <a:solidFill>
            <a:schemeClr val="bg1"/>
          </a:solidFill>
          <a:latin typeface="Arial (body)"/>
          <a:ea typeface="+mn-ea"/>
          <a:cs typeface="+mn-cs"/>
        </a:defRPr>
      </a:lvl3pPr>
      <a:lvl4pPr marL="1600200" indent="-228600" algn="l" rtl="0" fontAlgn="base">
        <a:spcBef>
          <a:spcPct val="20000"/>
        </a:spcBef>
        <a:spcAft>
          <a:spcPct val="0"/>
        </a:spcAft>
        <a:buFont typeface="Arial" pitchFamily="34" charset="0"/>
        <a:buChar char="–"/>
        <a:defRPr sz="2000" kern="1200">
          <a:solidFill>
            <a:schemeClr val="bg1"/>
          </a:solidFill>
          <a:latin typeface="Arial (body)"/>
          <a:ea typeface="+mn-ea"/>
          <a:cs typeface="+mn-cs"/>
        </a:defRPr>
      </a:lvl4pPr>
      <a:lvl5pPr marL="2057400" indent="-228600" algn="l" rtl="0" fontAlgn="base">
        <a:spcBef>
          <a:spcPct val="20000"/>
        </a:spcBef>
        <a:spcAft>
          <a:spcPct val="0"/>
        </a:spcAft>
        <a:buFont typeface="Arial" pitchFamily="34" charset="0"/>
        <a:buChar char="»"/>
        <a:defRPr sz="2000" kern="1200">
          <a:solidFill>
            <a:schemeClr val="bg1"/>
          </a:solidFill>
          <a:latin typeface="Arial (body)"/>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microsoft.com/office/2018/10/relationships/comments" Target="../comments/modernComment_116_F454AC22.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1715219"/>
            <a:ext cx="7772400" cy="521120"/>
          </a:xfrm>
        </p:spPr>
        <p:txBody>
          <a:bodyPr lIns="91440" tIns="45720" rIns="91440" bIns="45720" anchor="t"/>
          <a:lstStyle/>
          <a:p>
            <a:r>
              <a:rPr lang="en-US" sz="2400"/>
              <a:t>WELCOME</a:t>
            </a:r>
          </a:p>
        </p:txBody>
      </p:sp>
      <p:sp>
        <p:nvSpPr>
          <p:cNvPr id="5" name="Subtitle 4"/>
          <p:cNvSpPr>
            <a:spLocks noGrp="1"/>
          </p:cNvSpPr>
          <p:nvPr>
            <p:ph type="subTitle" idx="1"/>
          </p:nvPr>
        </p:nvSpPr>
        <p:spPr>
          <a:xfrm>
            <a:off x="1371600" y="2410941"/>
            <a:ext cx="6400800" cy="3227859"/>
          </a:xfrm>
        </p:spPr>
        <p:txBody>
          <a:bodyPr lIns="91440" tIns="45720" rIns="91440" bIns="45720" anchor="t"/>
          <a:lstStyle/>
          <a:p>
            <a:r>
              <a:rPr lang="en-US" sz="2000">
                <a:solidFill>
                  <a:schemeClr val="tx1">
                    <a:lumMod val="49000"/>
                  </a:schemeClr>
                </a:solidFill>
                <a:cs typeface="Arial"/>
              </a:rPr>
              <a:t>This is the public stakeholder meeting for:</a:t>
            </a:r>
          </a:p>
          <a:p>
            <a:endParaRPr lang="en-US" sz="2000">
              <a:solidFill>
                <a:schemeClr val="tx1">
                  <a:lumMod val="49000"/>
                </a:schemeClr>
              </a:solidFill>
              <a:cs typeface="Arial"/>
            </a:endParaRPr>
          </a:p>
          <a:p>
            <a:r>
              <a:rPr lang="en-US" sz="2000">
                <a:solidFill>
                  <a:schemeClr val="tx1">
                    <a:lumMod val="49000"/>
                  </a:schemeClr>
                </a:solidFill>
                <a:cs typeface="Arial"/>
              </a:rPr>
              <a:t>Advanced Grid Technologies Act (“AGTA”) </a:t>
            </a:r>
          </a:p>
          <a:p>
            <a:r>
              <a:rPr lang="en-US" sz="2000">
                <a:solidFill>
                  <a:schemeClr val="tx1">
                    <a:lumMod val="49000"/>
                  </a:schemeClr>
                </a:solidFill>
                <a:cs typeface="Arial"/>
              </a:rPr>
              <a:t>Request For Information</a:t>
            </a:r>
          </a:p>
          <a:p>
            <a:r>
              <a:rPr lang="en-US" sz="2000">
                <a:solidFill>
                  <a:schemeClr val="tx1">
                    <a:lumMod val="49000"/>
                  </a:schemeClr>
                </a:solidFill>
                <a:cs typeface="Arial"/>
              </a:rPr>
              <a:t>Docket No. </a:t>
            </a:r>
            <a:r>
              <a:rPr lang="en-US" sz="2000">
                <a:solidFill>
                  <a:schemeClr val="tx1">
                    <a:lumMod val="49000"/>
                  </a:schemeClr>
                </a:solidFill>
                <a:ea typeface="+mn-lt"/>
                <a:cs typeface="+mn-lt"/>
              </a:rPr>
              <a:t>QO26090528</a:t>
            </a:r>
          </a:p>
          <a:p>
            <a:r>
              <a:rPr lang="en-US" sz="2000">
                <a:solidFill>
                  <a:schemeClr val="tx1">
                    <a:lumMod val="49000"/>
                  </a:schemeClr>
                </a:solidFill>
              </a:rPr>
              <a:t>September 30, 2026</a:t>
            </a:r>
            <a:endParaRPr lang="en-US" sz="2000">
              <a:solidFill>
                <a:schemeClr val="tx1">
                  <a:lumMod val="49000"/>
                </a:schemeClr>
              </a:solidFill>
              <a:cs typeface="Arial"/>
            </a:endParaRPr>
          </a:p>
          <a:p>
            <a:endParaRPr lang="en-US" sz="2000">
              <a:solidFill>
                <a:schemeClr val="tx1">
                  <a:lumMod val="49000"/>
                </a:schemeClr>
              </a:solidFill>
              <a:cs typeface="Arial"/>
            </a:endParaRPr>
          </a:p>
          <a:p>
            <a:r>
              <a:rPr lang="en-US" sz="2000">
                <a:solidFill>
                  <a:schemeClr val="tx1">
                    <a:lumMod val="49000"/>
                  </a:schemeClr>
                </a:solidFill>
                <a:cs typeface="Arial"/>
              </a:rPr>
              <a:t>This meeting will focus on the AGTA RFI released on September 17, 2026. </a:t>
            </a:r>
          </a:p>
        </p:txBody>
      </p:sp>
      <p:sp>
        <p:nvSpPr>
          <p:cNvPr id="6" name="Date Placeholder 5"/>
          <p:cNvSpPr>
            <a:spLocks noGrp="1"/>
          </p:cNvSpPr>
          <p:nvPr>
            <p:ph type="dt" sz="half" idx="10"/>
          </p:nvPr>
        </p:nvSpPr>
        <p:spPr/>
        <p:txBody>
          <a:bodyPr/>
          <a:lstStyle/>
          <a:p>
            <a:pPr>
              <a:defRPr/>
            </a:pPr>
            <a:fld id="{CD6F1481-19C2-4F16-B5F1-94C54B6B35A5}" type="datetime1">
              <a:rPr lang="en-US" smtClean="0"/>
              <a:t>9/30/2026</a:t>
            </a:fld>
            <a:endParaRPr lang="en-US"/>
          </a:p>
        </p:txBody>
      </p:sp>
      <p:sp>
        <p:nvSpPr>
          <p:cNvPr id="7" name="Footer Placeholder 6"/>
          <p:cNvSpPr>
            <a:spLocks noGrp="1"/>
          </p:cNvSpPr>
          <p:nvPr>
            <p:ph type="ftr" sz="quarter" idx="11"/>
          </p:nvPr>
        </p:nvSpPr>
        <p:spPr/>
        <p:txBody>
          <a:bodyPr/>
          <a:lstStyle/>
          <a:p>
            <a:pPr>
              <a:defRPr/>
            </a:pPr>
            <a:r>
              <a:rPr lang="en-US"/>
              <a:t>www.nj.gov/bpu</a:t>
            </a:r>
          </a:p>
        </p:txBody>
      </p:sp>
      <p:sp>
        <p:nvSpPr>
          <p:cNvPr id="8" name="Slide Number Placeholder 7"/>
          <p:cNvSpPr>
            <a:spLocks noGrp="1"/>
          </p:cNvSpPr>
          <p:nvPr>
            <p:ph type="sldNum" sz="quarter" idx="12"/>
          </p:nvPr>
        </p:nvSpPr>
        <p:spPr/>
        <p:txBody>
          <a:bodyPr/>
          <a:lstStyle/>
          <a:p>
            <a:pPr>
              <a:defRPr/>
            </a:pPr>
            <a:fld id="{6394E1E7-201A-475B-BC54-138A97EDB787}" type="slidenum">
              <a:rPr lang="en-US" smtClean="0"/>
              <a:pPr>
                <a:defRPr/>
              </a:pPr>
              <a:t>1</a:t>
            </a:fld>
            <a:endParaRPr lang="en-US"/>
          </a:p>
        </p:txBody>
      </p:sp>
    </p:spTree>
    <p:extLst>
      <p:ext uri="{BB962C8B-B14F-4D97-AF65-F5344CB8AC3E}">
        <p14:creationId xmlns:p14="http://schemas.microsoft.com/office/powerpoint/2010/main" val="29926438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35E03-3325-E7A4-28D4-D927963F3E8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739D32C-F46D-6CA8-127F-563C1F2BC19D}"/>
              </a:ext>
            </a:extLst>
          </p:cNvPr>
          <p:cNvSpPr>
            <a:spLocks noGrp="1"/>
          </p:cNvSpPr>
          <p:nvPr>
            <p:ph type="title"/>
          </p:nvPr>
        </p:nvSpPr>
        <p:spPr/>
        <p:txBody>
          <a:bodyPr lIns="91440" tIns="45720" rIns="91440" bIns="45720" anchor="t"/>
          <a:lstStyle/>
          <a:p>
            <a:r>
              <a:rPr lang="en-US" sz="2800"/>
              <a:t>DISCLAIMER</a:t>
            </a:r>
            <a:endParaRPr lang="en-US"/>
          </a:p>
        </p:txBody>
      </p:sp>
      <p:sp>
        <p:nvSpPr>
          <p:cNvPr id="5" name="Content Placeholder 4">
            <a:extLst>
              <a:ext uri="{FF2B5EF4-FFF2-40B4-BE49-F238E27FC236}">
                <a16:creationId xmlns:a16="http://schemas.microsoft.com/office/drawing/2014/main" id="{CE805743-80D1-455F-036A-567B5F1DCF00}"/>
              </a:ext>
            </a:extLst>
          </p:cNvPr>
          <p:cNvSpPr>
            <a:spLocks noGrp="1"/>
          </p:cNvSpPr>
          <p:nvPr>
            <p:ph sz="half" idx="2"/>
          </p:nvPr>
        </p:nvSpPr>
        <p:spPr>
          <a:xfrm>
            <a:off x="457200" y="2895600"/>
            <a:ext cx="8229600" cy="3875088"/>
          </a:xfrm>
        </p:spPr>
        <p:txBody>
          <a:bodyPr lIns="91440" tIns="45720" rIns="91440" bIns="45720" anchor="t"/>
          <a:lstStyle/>
          <a:p>
            <a:pPr marL="0" indent="0">
              <a:buNone/>
            </a:pPr>
            <a:r>
              <a:rPr lang="en-US" sz="1800">
                <a:ea typeface="+mn-lt"/>
                <a:cs typeface="+mn-lt"/>
              </a:rPr>
              <a:t>This presentation is provided for informational purposes only and should not be taken to represent the views of the New Jersey Board of Public Utilities, its Commissioners, or the State of New Jersey. Please be aware that any information presented is subject to change if there are changes to New Jersey statutes, rules, or policies. </a:t>
            </a:r>
          </a:p>
          <a:p>
            <a:pPr marL="0" indent="0">
              <a:buNone/>
            </a:pPr>
            <a:endParaRPr lang="en-US" sz="1800">
              <a:ea typeface="+mn-lt"/>
              <a:cs typeface="+mn-lt"/>
            </a:endParaRPr>
          </a:p>
          <a:p>
            <a:pPr marL="0" indent="0">
              <a:buNone/>
            </a:pPr>
            <a:r>
              <a:rPr lang="en-US" sz="1800">
                <a:ea typeface="+mn-lt"/>
                <a:cs typeface="+mn-lt"/>
              </a:rPr>
              <a:t>All viewers are responsible for ensuring that they rely only on current legal authority regarding the matters covered in the presentation </a:t>
            </a:r>
            <a:endParaRPr lang="en-US" sz="1800">
              <a:cs typeface="Arial"/>
            </a:endParaRPr>
          </a:p>
        </p:txBody>
      </p:sp>
      <p:sp>
        <p:nvSpPr>
          <p:cNvPr id="2" name="Date Placeholder 1">
            <a:extLst>
              <a:ext uri="{FF2B5EF4-FFF2-40B4-BE49-F238E27FC236}">
                <a16:creationId xmlns:a16="http://schemas.microsoft.com/office/drawing/2014/main" id="{EA453ACE-8CEE-EAA8-9DC4-A71E512F9A38}"/>
              </a:ext>
            </a:extLst>
          </p:cNvPr>
          <p:cNvSpPr>
            <a:spLocks noGrp="1"/>
          </p:cNvSpPr>
          <p:nvPr>
            <p:ph type="dt" sz="half" idx="10"/>
          </p:nvPr>
        </p:nvSpPr>
        <p:spPr/>
        <p:txBody>
          <a:bodyPr/>
          <a:lstStyle/>
          <a:p>
            <a:pPr>
              <a:defRPr/>
            </a:pPr>
            <a:fld id="{E93B4EEE-A70C-47D1-931D-80B087985A84}" type="datetime1">
              <a:rPr lang="en-US" smtClean="0"/>
              <a:t>9/30/2026</a:t>
            </a:fld>
            <a:endParaRPr lang="en-US"/>
          </a:p>
        </p:txBody>
      </p:sp>
      <p:sp>
        <p:nvSpPr>
          <p:cNvPr id="3" name="Footer Placeholder 2">
            <a:extLst>
              <a:ext uri="{FF2B5EF4-FFF2-40B4-BE49-F238E27FC236}">
                <a16:creationId xmlns:a16="http://schemas.microsoft.com/office/drawing/2014/main" id="{26B0CE4A-EF47-1D9A-E371-B6BD6BEFEC52}"/>
              </a:ext>
            </a:extLst>
          </p:cNvPr>
          <p:cNvSpPr>
            <a:spLocks noGrp="1"/>
          </p:cNvSpPr>
          <p:nvPr>
            <p:ph type="ftr" sz="quarter" idx="11"/>
          </p:nvPr>
        </p:nvSpPr>
        <p:spPr/>
        <p:txBody>
          <a:bodyPr/>
          <a:lstStyle/>
          <a:p>
            <a:pPr>
              <a:defRPr/>
            </a:pPr>
            <a:r>
              <a:rPr lang="en-US"/>
              <a:t>www.nj.gov/bpu</a:t>
            </a:r>
          </a:p>
        </p:txBody>
      </p:sp>
      <p:sp>
        <p:nvSpPr>
          <p:cNvPr id="7" name="Slide Number Placeholder 6">
            <a:extLst>
              <a:ext uri="{FF2B5EF4-FFF2-40B4-BE49-F238E27FC236}">
                <a16:creationId xmlns:a16="http://schemas.microsoft.com/office/drawing/2014/main" id="{76143071-CAE8-928D-89B0-A84075D17DC4}"/>
              </a:ext>
            </a:extLst>
          </p:cNvPr>
          <p:cNvSpPr>
            <a:spLocks noGrp="1"/>
          </p:cNvSpPr>
          <p:nvPr>
            <p:ph type="sldNum" sz="quarter" idx="12"/>
          </p:nvPr>
        </p:nvSpPr>
        <p:spPr/>
        <p:txBody>
          <a:bodyPr/>
          <a:lstStyle/>
          <a:p>
            <a:pPr>
              <a:defRPr/>
            </a:pPr>
            <a:fld id="{1395A5F1-E218-44E7-9417-0D837C4DDD66}" type="slidenum">
              <a:rPr lang="en-US" smtClean="0"/>
              <a:pPr>
                <a:defRPr/>
              </a:pPr>
              <a:t>2</a:t>
            </a:fld>
            <a:endParaRPr lang="en-US"/>
          </a:p>
        </p:txBody>
      </p:sp>
    </p:spTree>
    <p:extLst>
      <p:ext uri="{BB962C8B-B14F-4D97-AF65-F5344CB8AC3E}">
        <p14:creationId xmlns:p14="http://schemas.microsoft.com/office/powerpoint/2010/main" val="3449804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2FBBF-CABF-444A-A9E2-D3A88AF9189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6BED9C6-EF9D-54EA-7626-60506291D0CE}"/>
              </a:ext>
            </a:extLst>
          </p:cNvPr>
          <p:cNvSpPr>
            <a:spLocks noGrp="1"/>
          </p:cNvSpPr>
          <p:nvPr>
            <p:ph type="title"/>
          </p:nvPr>
        </p:nvSpPr>
        <p:spPr/>
        <p:txBody>
          <a:bodyPr lIns="91440" tIns="45720" rIns="91440" bIns="45720" anchor="t"/>
          <a:lstStyle/>
          <a:p>
            <a:r>
              <a:rPr lang="en-US" sz="2800"/>
              <a:t>Webinar Protocol</a:t>
            </a:r>
            <a:endParaRPr lang="en-US"/>
          </a:p>
        </p:txBody>
      </p:sp>
      <p:sp>
        <p:nvSpPr>
          <p:cNvPr id="5" name="Content Placeholder 4">
            <a:extLst>
              <a:ext uri="{FF2B5EF4-FFF2-40B4-BE49-F238E27FC236}">
                <a16:creationId xmlns:a16="http://schemas.microsoft.com/office/drawing/2014/main" id="{3534665E-1C08-04E9-1294-81E65DE2CABC}"/>
              </a:ext>
            </a:extLst>
          </p:cNvPr>
          <p:cNvSpPr>
            <a:spLocks noGrp="1"/>
          </p:cNvSpPr>
          <p:nvPr>
            <p:ph sz="half" idx="2"/>
          </p:nvPr>
        </p:nvSpPr>
        <p:spPr>
          <a:xfrm>
            <a:off x="457200" y="2895600"/>
            <a:ext cx="7970808" cy="3831956"/>
          </a:xfrm>
        </p:spPr>
        <p:txBody>
          <a:bodyPr lIns="91440" tIns="45720" rIns="91440" bIns="45720" anchor="t"/>
          <a:lstStyle/>
          <a:p>
            <a:pPr marL="285750" indent="-285750"/>
            <a:r>
              <a:rPr lang="en-US" sz="1800">
                <a:ea typeface="+mn-lt"/>
                <a:cs typeface="+mn-lt"/>
              </a:rPr>
              <a:t>All attendees will be automatically muted</a:t>
            </a:r>
            <a:endParaRPr lang="en-US">
              <a:ea typeface="+mn-lt"/>
              <a:cs typeface="+mn-lt"/>
            </a:endParaRPr>
          </a:p>
          <a:p>
            <a:pPr marL="285750" indent="-285750"/>
            <a:r>
              <a:rPr lang="en-US" sz="1800">
                <a:ea typeface="+mn-lt"/>
                <a:cs typeface="+mn-lt"/>
              </a:rPr>
              <a:t>The chat function in Zoom will be turned off</a:t>
            </a:r>
            <a:endParaRPr lang="en-US">
              <a:ea typeface="+mn-lt"/>
              <a:cs typeface="+mn-lt"/>
            </a:endParaRPr>
          </a:p>
          <a:p>
            <a:pPr marL="285750" indent="-285750"/>
            <a:r>
              <a:rPr lang="en-US" sz="1800">
                <a:ea typeface="+mn-lt"/>
                <a:cs typeface="+mn-lt"/>
              </a:rPr>
              <a:t>This meeting is being recorded. A copy of the recording and presentation will be made available at:  </a:t>
            </a:r>
          </a:p>
          <a:p>
            <a:pPr lvl="1"/>
            <a:r>
              <a:rPr lang="en-US" sz="1400">
                <a:ea typeface="+mn-lt"/>
                <a:cs typeface="+mn-lt"/>
              </a:rPr>
              <a:t>https://www.nj.gov/bpu/newsroom/public/</a:t>
            </a:r>
            <a:endParaRPr lang="en-US" sz="1400"/>
          </a:p>
        </p:txBody>
      </p:sp>
      <p:sp>
        <p:nvSpPr>
          <p:cNvPr id="2" name="Date Placeholder 1">
            <a:extLst>
              <a:ext uri="{FF2B5EF4-FFF2-40B4-BE49-F238E27FC236}">
                <a16:creationId xmlns:a16="http://schemas.microsoft.com/office/drawing/2014/main" id="{26A8B4DA-C659-BA3E-15D2-F6EADC485B30}"/>
              </a:ext>
            </a:extLst>
          </p:cNvPr>
          <p:cNvSpPr>
            <a:spLocks noGrp="1"/>
          </p:cNvSpPr>
          <p:nvPr>
            <p:ph type="dt" sz="half" idx="10"/>
          </p:nvPr>
        </p:nvSpPr>
        <p:spPr/>
        <p:txBody>
          <a:bodyPr/>
          <a:lstStyle/>
          <a:p>
            <a:pPr>
              <a:defRPr/>
            </a:pPr>
            <a:fld id="{E93B4EEE-A70C-47D1-931D-80B087985A84}" type="datetime1">
              <a:rPr lang="en-US" smtClean="0"/>
              <a:t>9/30/2026</a:t>
            </a:fld>
            <a:endParaRPr lang="en-US"/>
          </a:p>
        </p:txBody>
      </p:sp>
      <p:sp>
        <p:nvSpPr>
          <p:cNvPr id="3" name="Footer Placeholder 2">
            <a:extLst>
              <a:ext uri="{FF2B5EF4-FFF2-40B4-BE49-F238E27FC236}">
                <a16:creationId xmlns:a16="http://schemas.microsoft.com/office/drawing/2014/main" id="{4ABB3924-BB86-EE5B-7D59-A224D4330619}"/>
              </a:ext>
            </a:extLst>
          </p:cNvPr>
          <p:cNvSpPr>
            <a:spLocks noGrp="1"/>
          </p:cNvSpPr>
          <p:nvPr>
            <p:ph type="ftr" sz="quarter" idx="11"/>
          </p:nvPr>
        </p:nvSpPr>
        <p:spPr/>
        <p:txBody>
          <a:bodyPr/>
          <a:lstStyle/>
          <a:p>
            <a:pPr>
              <a:defRPr/>
            </a:pPr>
            <a:r>
              <a:rPr lang="en-US"/>
              <a:t>www.nj.gov/bpu</a:t>
            </a:r>
          </a:p>
        </p:txBody>
      </p:sp>
      <p:sp>
        <p:nvSpPr>
          <p:cNvPr id="7" name="Slide Number Placeholder 6">
            <a:extLst>
              <a:ext uri="{FF2B5EF4-FFF2-40B4-BE49-F238E27FC236}">
                <a16:creationId xmlns:a16="http://schemas.microsoft.com/office/drawing/2014/main" id="{F4F2F7B7-1D3D-3B8B-4329-AD7501CD786D}"/>
              </a:ext>
            </a:extLst>
          </p:cNvPr>
          <p:cNvSpPr>
            <a:spLocks noGrp="1"/>
          </p:cNvSpPr>
          <p:nvPr>
            <p:ph type="sldNum" sz="quarter" idx="12"/>
          </p:nvPr>
        </p:nvSpPr>
        <p:spPr/>
        <p:txBody>
          <a:bodyPr/>
          <a:lstStyle/>
          <a:p>
            <a:pPr>
              <a:defRPr/>
            </a:pPr>
            <a:fld id="{1395A5F1-E218-44E7-9417-0D837C4DDD66}" type="slidenum">
              <a:rPr lang="en-US" smtClean="0"/>
              <a:pPr>
                <a:defRPr/>
              </a:pPr>
              <a:t>3</a:t>
            </a:fld>
            <a:endParaRPr lang="en-US"/>
          </a:p>
        </p:txBody>
      </p:sp>
    </p:spTree>
    <p:extLst>
      <p:ext uri="{BB962C8B-B14F-4D97-AF65-F5344CB8AC3E}">
        <p14:creationId xmlns:p14="http://schemas.microsoft.com/office/powerpoint/2010/main" val="42781712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CDAE9-F0D0-4D2D-B553-54050CEDF66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00157F0-7A26-C011-34C1-B13BE6DCCF22}"/>
              </a:ext>
            </a:extLst>
          </p:cNvPr>
          <p:cNvSpPr>
            <a:spLocks noGrp="1"/>
          </p:cNvSpPr>
          <p:nvPr>
            <p:ph type="title"/>
          </p:nvPr>
        </p:nvSpPr>
        <p:spPr/>
        <p:txBody>
          <a:bodyPr lIns="91440" tIns="45720" rIns="91440" bIns="45720" anchor="t"/>
          <a:lstStyle/>
          <a:p>
            <a:r>
              <a:rPr lang="en-US" sz="2800"/>
              <a:t>Agenda</a:t>
            </a:r>
            <a:endParaRPr lang="en-US"/>
          </a:p>
        </p:txBody>
      </p:sp>
      <p:sp>
        <p:nvSpPr>
          <p:cNvPr id="5" name="Content Placeholder 4">
            <a:extLst>
              <a:ext uri="{FF2B5EF4-FFF2-40B4-BE49-F238E27FC236}">
                <a16:creationId xmlns:a16="http://schemas.microsoft.com/office/drawing/2014/main" id="{FA4613DB-5F6A-9B30-5DC9-BD40EA16F84F}"/>
              </a:ext>
            </a:extLst>
          </p:cNvPr>
          <p:cNvSpPr>
            <a:spLocks noGrp="1"/>
          </p:cNvSpPr>
          <p:nvPr>
            <p:ph sz="half" idx="2"/>
          </p:nvPr>
        </p:nvSpPr>
        <p:spPr>
          <a:xfrm>
            <a:off x="457200" y="2895600"/>
            <a:ext cx="7970808" cy="3831956"/>
          </a:xfrm>
        </p:spPr>
        <p:txBody>
          <a:bodyPr lIns="91440" tIns="45720" rIns="91440" bIns="45720" anchor="t"/>
          <a:lstStyle/>
          <a:p>
            <a:pPr marL="285750" indent="-285750"/>
            <a:r>
              <a:rPr lang="en-US" sz="1800">
                <a:ea typeface="+mn-lt"/>
                <a:cs typeface="+mn-lt"/>
              </a:rPr>
              <a:t>Summary of Advanced Grid Technologies Act (AGTA)</a:t>
            </a:r>
          </a:p>
          <a:p>
            <a:pPr marL="285750" indent="-285750"/>
            <a:r>
              <a:rPr lang="en-US" sz="1800">
                <a:cs typeface="Arial"/>
              </a:rPr>
              <a:t>Summary of RFI Questions</a:t>
            </a:r>
          </a:p>
          <a:p>
            <a:pPr marL="285750" indent="-285750"/>
            <a:r>
              <a:rPr lang="en-US" sz="1800">
                <a:cs typeface="Arial"/>
              </a:rPr>
              <a:t>RFI Timeline</a:t>
            </a:r>
          </a:p>
          <a:p>
            <a:pPr marL="285750" indent="-285750"/>
            <a:r>
              <a:rPr lang="en-US" sz="1800">
                <a:cs typeface="Arial"/>
              </a:rPr>
              <a:t>Public Comment</a:t>
            </a:r>
          </a:p>
        </p:txBody>
      </p:sp>
      <p:sp>
        <p:nvSpPr>
          <p:cNvPr id="2" name="Date Placeholder 1">
            <a:extLst>
              <a:ext uri="{FF2B5EF4-FFF2-40B4-BE49-F238E27FC236}">
                <a16:creationId xmlns:a16="http://schemas.microsoft.com/office/drawing/2014/main" id="{CCF7B87D-E2E5-AE42-E39B-6595D3D8EACA}"/>
              </a:ext>
            </a:extLst>
          </p:cNvPr>
          <p:cNvSpPr>
            <a:spLocks noGrp="1"/>
          </p:cNvSpPr>
          <p:nvPr>
            <p:ph type="dt" sz="half" idx="10"/>
          </p:nvPr>
        </p:nvSpPr>
        <p:spPr/>
        <p:txBody>
          <a:bodyPr/>
          <a:lstStyle/>
          <a:p>
            <a:pPr>
              <a:defRPr/>
            </a:pPr>
            <a:fld id="{E93B4EEE-A70C-47D1-931D-80B087985A84}" type="datetime1">
              <a:rPr lang="en-US" smtClean="0"/>
              <a:t>9/30/2026</a:t>
            </a:fld>
            <a:endParaRPr lang="en-US"/>
          </a:p>
        </p:txBody>
      </p:sp>
      <p:sp>
        <p:nvSpPr>
          <p:cNvPr id="3" name="Footer Placeholder 2">
            <a:extLst>
              <a:ext uri="{FF2B5EF4-FFF2-40B4-BE49-F238E27FC236}">
                <a16:creationId xmlns:a16="http://schemas.microsoft.com/office/drawing/2014/main" id="{31C16FA2-68CC-A898-E3A3-D1F469AAECCD}"/>
              </a:ext>
            </a:extLst>
          </p:cNvPr>
          <p:cNvSpPr>
            <a:spLocks noGrp="1"/>
          </p:cNvSpPr>
          <p:nvPr>
            <p:ph type="ftr" sz="quarter" idx="11"/>
          </p:nvPr>
        </p:nvSpPr>
        <p:spPr/>
        <p:txBody>
          <a:bodyPr/>
          <a:lstStyle/>
          <a:p>
            <a:pPr>
              <a:defRPr/>
            </a:pPr>
            <a:r>
              <a:rPr lang="en-US"/>
              <a:t>www.nj.gov/bpu</a:t>
            </a:r>
          </a:p>
        </p:txBody>
      </p:sp>
      <p:sp>
        <p:nvSpPr>
          <p:cNvPr id="7" name="Slide Number Placeholder 6">
            <a:extLst>
              <a:ext uri="{FF2B5EF4-FFF2-40B4-BE49-F238E27FC236}">
                <a16:creationId xmlns:a16="http://schemas.microsoft.com/office/drawing/2014/main" id="{DE87ECA3-06D8-026C-8510-3D87C52301F3}"/>
              </a:ext>
            </a:extLst>
          </p:cNvPr>
          <p:cNvSpPr>
            <a:spLocks noGrp="1"/>
          </p:cNvSpPr>
          <p:nvPr>
            <p:ph type="sldNum" sz="quarter" idx="12"/>
          </p:nvPr>
        </p:nvSpPr>
        <p:spPr/>
        <p:txBody>
          <a:bodyPr/>
          <a:lstStyle/>
          <a:p>
            <a:pPr>
              <a:defRPr/>
            </a:pPr>
            <a:fld id="{1395A5F1-E218-44E7-9417-0D837C4DDD66}" type="slidenum">
              <a:rPr lang="en-US" smtClean="0"/>
              <a:pPr>
                <a:defRPr/>
              </a:pPr>
              <a:t>4</a:t>
            </a:fld>
            <a:endParaRPr lang="en-US"/>
          </a:p>
        </p:txBody>
      </p:sp>
    </p:spTree>
    <p:extLst>
      <p:ext uri="{BB962C8B-B14F-4D97-AF65-F5344CB8AC3E}">
        <p14:creationId xmlns:p14="http://schemas.microsoft.com/office/powerpoint/2010/main" val="4535378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9ABD1-FB31-2DD9-B1A7-34BB663FA90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40E6BBB-E1E6-60C3-C61A-71BF73CCB2E1}"/>
              </a:ext>
            </a:extLst>
          </p:cNvPr>
          <p:cNvSpPr>
            <a:spLocks noGrp="1"/>
          </p:cNvSpPr>
          <p:nvPr>
            <p:ph type="title"/>
          </p:nvPr>
        </p:nvSpPr>
        <p:spPr/>
        <p:txBody>
          <a:bodyPr lIns="91440" tIns="45720" rIns="91440" bIns="45720" anchor="t"/>
          <a:lstStyle/>
          <a:p>
            <a:r>
              <a:rPr lang="en-US" sz="2800"/>
              <a:t>Advanced Grid Technologies Act</a:t>
            </a:r>
            <a:endParaRPr lang="en-US"/>
          </a:p>
        </p:txBody>
      </p:sp>
      <p:sp>
        <p:nvSpPr>
          <p:cNvPr id="5" name="Content Placeholder 4">
            <a:extLst>
              <a:ext uri="{FF2B5EF4-FFF2-40B4-BE49-F238E27FC236}">
                <a16:creationId xmlns:a16="http://schemas.microsoft.com/office/drawing/2014/main" id="{D49DBC20-93EB-4CA7-3C65-46CABB6B582D}"/>
              </a:ext>
            </a:extLst>
          </p:cNvPr>
          <p:cNvSpPr>
            <a:spLocks noGrp="1"/>
          </p:cNvSpPr>
          <p:nvPr>
            <p:ph sz="half" idx="2"/>
          </p:nvPr>
        </p:nvSpPr>
        <p:spPr>
          <a:xfrm>
            <a:off x="586596" y="2795016"/>
            <a:ext cx="7970808" cy="3831956"/>
          </a:xfrm>
        </p:spPr>
        <p:txBody>
          <a:bodyPr lIns="91440" tIns="45720" rIns="91440" bIns="45720" anchor="t"/>
          <a:lstStyle/>
          <a:p>
            <a:pPr marL="285750" indent="-285750"/>
            <a:r>
              <a:rPr lang="en-US" sz="1800">
                <a:ea typeface="+mn-lt"/>
                <a:cs typeface="+mn-lt"/>
              </a:rPr>
              <a:t>The overarching goal of the AGTA is to incentivize utilities to plan more efficiently by, among other things, ensuring that they meaningfully consider the use of Advanced Transmission Technologies (ATTs). </a:t>
            </a:r>
          </a:p>
          <a:p>
            <a:pPr marL="285750" indent="-285750"/>
            <a:r>
              <a:rPr lang="en-US" sz="1800">
                <a:ea typeface="+mn-lt"/>
                <a:cs typeface="+mn-lt"/>
              </a:rPr>
              <a:t>In enacting the AGTA, Governor Sherrill and the legislature recognized that existing federal review processes fail to properly incentivize utilities to choose the most cost-effective projects.</a:t>
            </a:r>
          </a:p>
          <a:p>
            <a:r>
              <a:rPr lang="en-US" sz="1800">
                <a:ea typeface="+mn-lt"/>
                <a:cs typeface="+mn-lt"/>
              </a:rPr>
              <a:t>The AGTA tasks the NJBPU with establishing a CPCN application and review process for supplemental projects.</a:t>
            </a:r>
            <a:endParaRPr lang="en-US" sz="1800">
              <a:solidFill>
                <a:srgbClr val="003399"/>
              </a:solidFill>
              <a:ea typeface="+mn-lt"/>
              <a:cs typeface="+mn-lt"/>
            </a:endParaRPr>
          </a:p>
          <a:p>
            <a:pPr marL="285750" indent="-285750"/>
            <a:r>
              <a:rPr lang="en-US" sz="1800">
                <a:ea typeface="+mn-lt"/>
                <a:cs typeface="+mn-lt"/>
              </a:rPr>
              <a:t>The Act envisions a two-track review process for supplemental projects:</a:t>
            </a:r>
          </a:p>
          <a:p>
            <a:pPr lvl="1"/>
            <a:r>
              <a:rPr lang="en-US" sz="1400">
                <a:ea typeface="+mn-lt"/>
                <a:cs typeface="+mn-lt"/>
              </a:rPr>
              <a:t>an expedited track for projects that materially incorporate ATTs</a:t>
            </a:r>
          </a:p>
          <a:p>
            <a:pPr lvl="1"/>
            <a:r>
              <a:rPr lang="en-US" sz="1400">
                <a:ea typeface="+mn-lt"/>
                <a:cs typeface="+mn-lt"/>
              </a:rPr>
              <a:t>a regular review track for all other projects</a:t>
            </a:r>
            <a:endParaRPr lang="en-US" sz="1400">
              <a:cs typeface="Arial"/>
            </a:endParaRPr>
          </a:p>
        </p:txBody>
      </p:sp>
      <p:sp>
        <p:nvSpPr>
          <p:cNvPr id="2" name="Date Placeholder 1">
            <a:extLst>
              <a:ext uri="{FF2B5EF4-FFF2-40B4-BE49-F238E27FC236}">
                <a16:creationId xmlns:a16="http://schemas.microsoft.com/office/drawing/2014/main" id="{19F07EDB-FE28-9F11-FF28-8E1AB8178C6B}"/>
              </a:ext>
            </a:extLst>
          </p:cNvPr>
          <p:cNvSpPr>
            <a:spLocks noGrp="1"/>
          </p:cNvSpPr>
          <p:nvPr>
            <p:ph type="dt" sz="half" idx="10"/>
          </p:nvPr>
        </p:nvSpPr>
        <p:spPr/>
        <p:txBody>
          <a:bodyPr/>
          <a:lstStyle/>
          <a:p>
            <a:pPr>
              <a:defRPr/>
            </a:pPr>
            <a:fld id="{E93B4EEE-A70C-47D1-931D-80B087985A84}" type="datetime1">
              <a:rPr lang="en-US" smtClean="0"/>
              <a:t>9/30/2026</a:t>
            </a:fld>
            <a:endParaRPr lang="en-US"/>
          </a:p>
        </p:txBody>
      </p:sp>
      <p:sp>
        <p:nvSpPr>
          <p:cNvPr id="3" name="Footer Placeholder 2">
            <a:extLst>
              <a:ext uri="{FF2B5EF4-FFF2-40B4-BE49-F238E27FC236}">
                <a16:creationId xmlns:a16="http://schemas.microsoft.com/office/drawing/2014/main" id="{1BD1D288-3CD6-AC50-A1D6-659AD422D42D}"/>
              </a:ext>
            </a:extLst>
          </p:cNvPr>
          <p:cNvSpPr>
            <a:spLocks noGrp="1"/>
          </p:cNvSpPr>
          <p:nvPr>
            <p:ph type="ftr" sz="quarter" idx="11"/>
          </p:nvPr>
        </p:nvSpPr>
        <p:spPr/>
        <p:txBody>
          <a:bodyPr/>
          <a:lstStyle/>
          <a:p>
            <a:pPr>
              <a:defRPr/>
            </a:pPr>
            <a:r>
              <a:rPr lang="en-US"/>
              <a:t>www.nj.gov/bpu</a:t>
            </a:r>
          </a:p>
        </p:txBody>
      </p:sp>
      <p:sp>
        <p:nvSpPr>
          <p:cNvPr id="7" name="Slide Number Placeholder 6">
            <a:extLst>
              <a:ext uri="{FF2B5EF4-FFF2-40B4-BE49-F238E27FC236}">
                <a16:creationId xmlns:a16="http://schemas.microsoft.com/office/drawing/2014/main" id="{FFBDD5BB-B15B-0B6B-8060-FFEA51B9675A}"/>
              </a:ext>
            </a:extLst>
          </p:cNvPr>
          <p:cNvSpPr>
            <a:spLocks noGrp="1"/>
          </p:cNvSpPr>
          <p:nvPr>
            <p:ph type="sldNum" sz="quarter" idx="12"/>
          </p:nvPr>
        </p:nvSpPr>
        <p:spPr/>
        <p:txBody>
          <a:bodyPr/>
          <a:lstStyle/>
          <a:p>
            <a:pPr>
              <a:defRPr/>
            </a:pPr>
            <a:fld id="{1395A5F1-E218-44E7-9417-0D837C4DDD66}" type="slidenum">
              <a:rPr lang="en-US" smtClean="0"/>
              <a:pPr>
                <a:defRPr/>
              </a:pPr>
              <a:t>5</a:t>
            </a:fld>
            <a:endParaRPr lang="en-US"/>
          </a:p>
        </p:txBody>
      </p:sp>
    </p:spTree>
    <p:extLst>
      <p:ext uri="{BB962C8B-B14F-4D97-AF65-F5344CB8AC3E}">
        <p14:creationId xmlns:p14="http://schemas.microsoft.com/office/powerpoint/2010/main" val="12634893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A2B67-E30E-60D8-2DB6-BC3AB9ABC72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CBD158E-B673-2C91-4124-4DEA2A9BA078}"/>
              </a:ext>
            </a:extLst>
          </p:cNvPr>
          <p:cNvSpPr>
            <a:spLocks noGrp="1"/>
          </p:cNvSpPr>
          <p:nvPr>
            <p:ph type="title"/>
          </p:nvPr>
        </p:nvSpPr>
        <p:spPr/>
        <p:txBody>
          <a:bodyPr/>
          <a:lstStyle/>
          <a:p>
            <a:r>
              <a:rPr lang="en-US" sz="2800"/>
              <a:t>Certificate of Public Convenience and Necessity (“CPCN”)</a:t>
            </a:r>
          </a:p>
        </p:txBody>
      </p:sp>
      <p:sp>
        <p:nvSpPr>
          <p:cNvPr id="5" name="Content Placeholder 4">
            <a:extLst>
              <a:ext uri="{FF2B5EF4-FFF2-40B4-BE49-F238E27FC236}">
                <a16:creationId xmlns:a16="http://schemas.microsoft.com/office/drawing/2014/main" id="{B5734D18-49E9-C97E-E008-90A6E1847AF7}"/>
              </a:ext>
            </a:extLst>
          </p:cNvPr>
          <p:cNvSpPr>
            <a:spLocks noGrp="1"/>
          </p:cNvSpPr>
          <p:nvPr>
            <p:ph sz="half" idx="2"/>
          </p:nvPr>
        </p:nvSpPr>
        <p:spPr>
          <a:xfrm>
            <a:off x="457200" y="2895600"/>
            <a:ext cx="8229600" cy="3875088"/>
          </a:xfrm>
        </p:spPr>
        <p:txBody>
          <a:bodyPr lIns="91440" tIns="45720" rIns="91440" bIns="45720" anchor="t"/>
          <a:lstStyle/>
          <a:p>
            <a:r>
              <a:rPr lang="en-US" sz="2000"/>
              <a:t>The AGTA requires electric public utilities to apply for a CPCN for supplemental projects ≥100kV and show meaningful consideration of Advanced Transmission Technologies (“ATTs”)</a:t>
            </a:r>
          </a:p>
          <a:p>
            <a:pPr lvl="1"/>
            <a:r>
              <a:rPr lang="en-US" sz="1600"/>
              <a:t>ATTs include advanced conductors, topology optimization, advanced power flow control technology, dynamic line rating, technology designed to reduce congestion or increase capacity, efficiency, reliability, or safety</a:t>
            </a:r>
          </a:p>
          <a:p>
            <a:r>
              <a:rPr lang="en-US" sz="2000"/>
              <a:t>The AGTA is </a:t>
            </a:r>
            <a:r>
              <a:rPr lang="en-US" sz="2000" b="1"/>
              <a:t>NOT</a:t>
            </a:r>
            <a:r>
              <a:rPr lang="en-US" sz="2000"/>
              <a:t> an environmental review or a replacement for siting review under applicable Municipal Land Use Law</a:t>
            </a:r>
            <a:endParaRPr lang="en-US" sz="2000">
              <a:cs typeface="Arial"/>
            </a:endParaRPr>
          </a:p>
          <a:p>
            <a:pPr marL="0" indent="0">
              <a:buNone/>
            </a:pPr>
            <a:endParaRPr lang="en-US"/>
          </a:p>
        </p:txBody>
      </p:sp>
      <p:sp>
        <p:nvSpPr>
          <p:cNvPr id="2" name="Date Placeholder 1">
            <a:extLst>
              <a:ext uri="{FF2B5EF4-FFF2-40B4-BE49-F238E27FC236}">
                <a16:creationId xmlns:a16="http://schemas.microsoft.com/office/drawing/2014/main" id="{3A6DC15E-A6FD-A01A-1660-81BE3030ECB3}"/>
              </a:ext>
            </a:extLst>
          </p:cNvPr>
          <p:cNvSpPr>
            <a:spLocks noGrp="1"/>
          </p:cNvSpPr>
          <p:nvPr>
            <p:ph type="dt" sz="half" idx="10"/>
          </p:nvPr>
        </p:nvSpPr>
        <p:spPr/>
        <p:txBody>
          <a:bodyPr/>
          <a:lstStyle/>
          <a:p>
            <a:pPr>
              <a:defRPr/>
            </a:pPr>
            <a:fld id="{E93B4EEE-A70C-47D1-931D-80B087985A84}" type="datetime1">
              <a:rPr lang="en-US" smtClean="0"/>
              <a:t>9/30/2026</a:t>
            </a:fld>
            <a:endParaRPr lang="en-US"/>
          </a:p>
        </p:txBody>
      </p:sp>
      <p:sp>
        <p:nvSpPr>
          <p:cNvPr id="3" name="Footer Placeholder 2">
            <a:extLst>
              <a:ext uri="{FF2B5EF4-FFF2-40B4-BE49-F238E27FC236}">
                <a16:creationId xmlns:a16="http://schemas.microsoft.com/office/drawing/2014/main" id="{6505B533-EDA7-86E4-7B92-7497C206509B}"/>
              </a:ext>
            </a:extLst>
          </p:cNvPr>
          <p:cNvSpPr>
            <a:spLocks noGrp="1"/>
          </p:cNvSpPr>
          <p:nvPr>
            <p:ph type="ftr" sz="quarter" idx="11"/>
          </p:nvPr>
        </p:nvSpPr>
        <p:spPr/>
        <p:txBody>
          <a:bodyPr/>
          <a:lstStyle/>
          <a:p>
            <a:pPr>
              <a:defRPr/>
            </a:pPr>
            <a:r>
              <a:rPr lang="en-US"/>
              <a:t>www.nj.gov/bpu</a:t>
            </a:r>
          </a:p>
        </p:txBody>
      </p:sp>
      <p:sp>
        <p:nvSpPr>
          <p:cNvPr id="7" name="Slide Number Placeholder 6">
            <a:extLst>
              <a:ext uri="{FF2B5EF4-FFF2-40B4-BE49-F238E27FC236}">
                <a16:creationId xmlns:a16="http://schemas.microsoft.com/office/drawing/2014/main" id="{485762B4-37AA-74DC-BE9D-E651D25F63A5}"/>
              </a:ext>
            </a:extLst>
          </p:cNvPr>
          <p:cNvSpPr>
            <a:spLocks noGrp="1"/>
          </p:cNvSpPr>
          <p:nvPr>
            <p:ph type="sldNum" sz="quarter" idx="12"/>
          </p:nvPr>
        </p:nvSpPr>
        <p:spPr/>
        <p:txBody>
          <a:bodyPr/>
          <a:lstStyle/>
          <a:p>
            <a:pPr>
              <a:defRPr/>
            </a:pPr>
            <a:fld id="{1395A5F1-E218-44E7-9417-0D837C4DDD66}" type="slidenum">
              <a:rPr lang="en-US" smtClean="0"/>
              <a:pPr>
                <a:defRPr/>
              </a:pPr>
              <a:t>6</a:t>
            </a:fld>
            <a:endParaRPr lang="en-US"/>
          </a:p>
        </p:txBody>
      </p:sp>
    </p:spTree>
    <p:extLst>
      <p:ext uri="{BB962C8B-B14F-4D97-AF65-F5344CB8AC3E}">
        <p14:creationId xmlns:p14="http://schemas.microsoft.com/office/powerpoint/2010/main" val="19312515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B2923-4A19-9646-7FF3-34736367152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A02E4D1-8F95-CFAC-E0EF-B95F678291AE}"/>
              </a:ext>
            </a:extLst>
          </p:cNvPr>
          <p:cNvSpPr>
            <a:spLocks noGrp="1"/>
          </p:cNvSpPr>
          <p:nvPr>
            <p:ph type="title"/>
          </p:nvPr>
        </p:nvSpPr>
        <p:spPr>
          <a:xfrm>
            <a:off x="457200" y="1752600"/>
            <a:ext cx="8229600" cy="762000"/>
          </a:xfrm>
        </p:spPr>
        <p:txBody>
          <a:bodyPr/>
          <a:lstStyle/>
          <a:p>
            <a:r>
              <a:rPr lang="en-US" sz="2800"/>
              <a:t>In-Scope Supplemental Projects</a:t>
            </a:r>
          </a:p>
        </p:txBody>
      </p:sp>
      <p:sp>
        <p:nvSpPr>
          <p:cNvPr id="5" name="Content Placeholder 4">
            <a:extLst>
              <a:ext uri="{FF2B5EF4-FFF2-40B4-BE49-F238E27FC236}">
                <a16:creationId xmlns:a16="http://schemas.microsoft.com/office/drawing/2014/main" id="{4C08F821-C1D3-7B31-A720-BF377056989E}"/>
              </a:ext>
            </a:extLst>
          </p:cNvPr>
          <p:cNvSpPr>
            <a:spLocks noGrp="1"/>
          </p:cNvSpPr>
          <p:nvPr>
            <p:ph sz="half" idx="2"/>
          </p:nvPr>
        </p:nvSpPr>
        <p:spPr>
          <a:xfrm>
            <a:off x="457200" y="2514600"/>
            <a:ext cx="8229600" cy="4256088"/>
          </a:xfrm>
        </p:spPr>
        <p:txBody>
          <a:bodyPr lIns="91440" tIns="45720" rIns="91440" bIns="45720" anchor="t"/>
          <a:lstStyle/>
          <a:p>
            <a:r>
              <a:rPr lang="en-US" sz="2000"/>
              <a:t>Supplemental transmission projects ≥ 100 kV  planned through the PJM OATT Attachment M-3 Process</a:t>
            </a:r>
          </a:p>
          <a:p>
            <a:pPr lvl="1"/>
            <a:r>
              <a:rPr lang="en-US" sz="1600"/>
              <a:t>New Lines ≥ 1mi</a:t>
            </a:r>
            <a:endParaRPr lang="en-US" sz="1600">
              <a:cs typeface="Arial"/>
            </a:endParaRPr>
          </a:p>
          <a:p>
            <a:pPr lvl="1"/>
            <a:r>
              <a:rPr lang="en-US" sz="1600"/>
              <a:t>Expansions, enhancements, rebuilds, replacements or modification of existing lines</a:t>
            </a:r>
            <a:endParaRPr lang="en-US" sz="1600">
              <a:cs typeface="Arial"/>
            </a:endParaRPr>
          </a:p>
          <a:p>
            <a:r>
              <a:rPr lang="en-US" sz="2000"/>
              <a:t>Includes associated equipment, such as substations</a:t>
            </a:r>
            <a:endParaRPr lang="en-US" sz="2000">
              <a:cs typeface="Arial"/>
            </a:endParaRPr>
          </a:p>
          <a:p>
            <a:r>
              <a:rPr lang="en-US" sz="2000"/>
              <a:t>Excludes</a:t>
            </a:r>
            <a:endParaRPr lang="en-US" sz="2000">
              <a:cs typeface="Arial"/>
            </a:endParaRPr>
          </a:p>
          <a:p>
            <a:pPr lvl="1"/>
            <a:r>
              <a:rPr lang="en-US" sz="1600"/>
              <a:t>PJM Board-approved projects to meet system reliability, operational performance, market efficiency, or public policy needs</a:t>
            </a:r>
            <a:endParaRPr lang="en-US" sz="1600">
              <a:cs typeface="Arial"/>
            </a:endParaRPr>
          </a:p>
          <a:p>
            <a:pPr lvl="1"/>
            <a:r>
              <a:rPr lang="en-US" sz="1600"/>
              <a:t>Routine maintenance (needs definition)</a:t>
            </a:r>
            <a:endParaRPr lang="en-US" sz="1600">
              <a:cs typeface="Arial"/>
            </a:endParaRPr>
          </a:p>
          <a:p>
            <a:endParaRPr lang="en-US"/>
          </a:p>
          <a:p>
            <a:endParaRPr lang="en-US"/>
          </a:p>
          <a:p>
            <a:pPr marL="0" indent="0">
              <a:buNone/>
            </a:pPr>
            <a:endParaRPr lang="en-US"/>
          </a:p>
        </p:txBody>
      </p:sp>
      <p:sp>
        <p:nvSpPr>
          <p:cNvPr id="2" name="Date Placeholder 1">
            <a:extLst>
              <a:ext uri="{FF2B5EF4-FFF2-40B4-BE49-F238E27FC236}">
                <a16:creationId xmlns:a16="http://schemas.microsoft.com/office/drawing/2014/main" id="{365B67D0-57B6-EC9B-BF36-D2DFCC881054}"/>
              </a:ext>
            </a:extLst>
          </p:cNvPr>
          <p:cNvSpPr>
            <a:spLocks noGrp="1"/>
          </p:cNvSpPr>
          <p:nvPr>
            <p:ph type="dt" sz="half" idx="10"/>
          </p:nvPr>
        </p:nvSpPr>
        <p:spPr/>
        <p:txBody>
          <a:bodyPr/>
          <a:lstStyle/>
          <a:p>
            <a:pPr>
              <a:defRPr/>
            </a:pPr>
            <a:fld id="{E93B4EEE-A70C-47D1-931D-80B087985A84}" type="datetime1">
              <a:rPr lang="en-US" smtClean="0"/>
              <a:t>9/30/2026</a:t>
            </a:fld>
            <a:endParaRPr lang="en-US"/>
          </a:p>
        </p:txBody>
      </p:sp>
      <p:sp>
        <p:nvSpPr>
          <p:cNvPr id="3" name="Footer Placeholder 2">
            <a:extLst>
              <a:ext uri="{FF2B5EF4-FFF2-40B4-BE49-F238E27FC236}">
                <a16:creationId xmlns:a16="http://schemas.microsoft.com/office/drawing/2014/main" id="{6F1A98B3-EACB-41D4-0998-02075018BB3A}"/>
              </a:ext>
            </a:extLst>
          </p:cNvPr>
          <p:cNvSpPr>
            <a:spLocks noGrp="1"/>
          </p:cNvSpPr>
          <p:nvPr>
            <p:ph type="ftr" sz="quarter" idx="11"/>
          </p:nvPr>
        </p:nvSpPr>
        <p:spPr/>
        <p:txBody>
          <a:bodyPr/>
          <a:lstStyle/>
          <a:p>
            <a:pPr>
              <a:defRPr/>
            </a:pPr>
            <a:r>
              <a:rPr lang="en-US"/>
              <a:t>www.nj.gov/bpu</a:t>
            </a:r>
          </a:p>
        </p:txBody>
      </p:sp>
      <p:sp>
        <p:nvSpPr>
          <p:cNvPr id="7" name="Slide Number Placeholder 6">
            <a:extLst>
              <a:ext uri="{FF2B5EF4-FFF2-40B4-BE49-F238E27FC236}">
                <a16:creationId xmlns:a16="http://schemas.microsoft.com/office/drawing/2014/main" id="{88C9BC43-0555-BC95-3A5B-D71EE5BC51DD}"/>
              </a:ext>
            </a:extLst>
          </p:cNvPr>
          <p:cNvSpPr>
            <a:spLocks noGrp="1"/>
          </p:cNvSpPr>
          <p:nvPr>
            <p:ph type="sldNum" sz="quarter" idx="12"/>
          </p:nvPr>
        </p:nvSpPr>
        <p:spPr/>
        <p:txBody>
          <a:bodyPr/>
          <a:lstStyle/>
          <a:p>
            <a:pPr>
              <a:defRPr/>
            </a:pPr>
            <a:fld id="{1395A5F1-E218-44E7-9417-0D837C4DDD66}" type="slidenum">
              <a:rPr lang="en-US" smtClean="0"/>
              <a:pPr>
                <a:defRPr/>
              </a:pPr>
              <a:t>7</a:t>
            </a:fld>
            <a:endParaRPr lang="en-US"/>
          </a:p>
        </p:txBody>
      </p:sp>
    </p:spTree>
    <p:extLst>
      <p:ext uri="{BB962C8B-B14F-4D97-AF65-F5344CB8AC3E}">
        <p14:creationId xmlns:p14="http://schemas.microsoft.com/office/powerpoint/2010/main" val="10769169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EBAEA-69A7-F3C5-3840-4102FCEF0BC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D5DFC29-FD2F-00FB-6440-1FCF2C77F548}"/>
              </a:ext>
            </a:extLst>
          </p:cNvPr>
          <p:cNvSpPr>
            <a:spLocks noGrp="1"/>
          </p:cNvSpPr>
          <p:nvPr>
            <p:ph type="title"/>
          </p:nvPr>
        </p:nvSpPr>
        <p:spPr>
          <a:xfrm>
            <a:off x="457200" y="1691640"/>
            <a:ext cx="8229600" cy="670560"/>
          </a:xfrm>
        </p:spPr>
        <p:txBody>
          <a:bodyPr/>
          <a:lstStyle/>
          <a:p>
            <a:r>
              <a:rPr lang="en-US" sz="2800"/>
              <a:t>Requirements for All Applications</a:t>
            </a:r>
          </a:p>
        </p:txBody>
      </p:sp>
      <p:sp>
        <p:nvSpPr>
          <p:cNvPr id="5" name="Content Placeholder 4">
            <a:extLst>
              <a:ext uri="{FF2B5EF4-FFF2-40B4-BE49-F238E27FC236}">
                <a16:creationId xmlns:a16="http://schemas.microsoft.com/office/drawing/2014/main" id="{CDCA1833-5E9A-7F03-6F18-871645B33FEE}"/>
              </a:ext>
            </a:extLst>
          </p:cNvPr>
          <p:cNvSpPr>
            <a:spLocks noGrp="1"/>
          </p:cNvSpPr>
          <p:nvPr>
            <p:ph sz="half" idx="2"/>
          </p:nvPr>
        </p:nvSpPr>
        <p:spPr>
          <a:xfrm>
            <a:off x="457200" y="2240280"/>
            <a:ext cx="8229600" cy="4530408"/>
          </a:xfrm>
        </p:spPr>
        <p:txBody>
          <a:bodyPr lIns="91440" tIns="45720" rIns="91440" bIns="45720" anchor="t"/>
          <a:lstStyle/>
          <a:p>
            <a:r>
              <a:rPr lang="en-US" sz="2000"/>
              <a:t>Submit record of the PJM review (and other information deemed necessary by the Board)</a:t>
            </a:r>
            <a:endParaRPr lang="en-US" sz="2000">
              <a:cs typeface="Arial"/>
            </a:endParaRPr>
          </a:p>
          <a:p>
            <a:r>
              <a:rPr lang="en-US" sz="2000"/>
              <a:t>A request to review the project on the ATT or non-ATT pathway</a:t>
            </a:r>
            <a:endParaRPr lang="en-US" sz="2000">
              <a:cs typeface="Arial"/>
            </a:endParaRPr>
          </a:p>
          <a:p>
            <a:pPr lvl="1"/>
            <a:r>
              <a:rPr lang="en-US" sz="1600">
                <a:cs typeface="Arial"/>
              </a:rPr>
              <a:t>ATT = 120-day review, one 30-day extension</a:t>
            </a:r>
          </a:p>
          <a:p>
            <a:pPr lvl="1"/>
            <a:r>
              <a:rPr lang="en-US" sz="1600">
                <a:cs typeface="Arial"/>
              </a:rPr>
              <a:t>Non-ATT = 180-day review, one 90-day extension</a:t>
            </a:r>
          </a:p>
          <a:p>
            <a:r>
              <a:rPr lang="en-US" sz="2000"/>
              <a:t>Demonstration that the utility can efficiently manage and finance the proposed project</a:t>
            </a:r>
            <a:endParaRPr lang="en-US" sz="2000">
              <a:cs typeface="Arial"/>
            </a:endParaRPr>
          </a:p>
          <a:p>
            <a:r>
              <a:rPr lang="en-US" sz="2000"/>
              <a:t>Public participation</a:t>
            </a:r>
            <a:endParaRPr lang="en-US" sz="2000">
              <a:cs typeface="Arial"/>
            </a:endParaRPr>
          </a:p>
          <a:p>
            <a:pPr lvl="1"/>
            <a:r>
              <a:rPr lang="en-US" sz="1600"/>
              <a:t>Requires public access to application</a:t>
            </a:r>
            <a:endParaRPr lang="en-US" sz="1600">
              <a:cs typeface="Arial"/>
            </a:endParaRPr>
          </a:p>
          <a:p>
            <a:pPr lvl="1"/>
            <a:r>
              <a:rPr lang="en-US" sz="1600"/>
              <a:t>30-day public comment period</a:t>
            </a:r>
            <a:endParaRPr lang="en-US" sz="1600">
              <a:cs typeface="Arial"/>
            </a:endParaRPr>
          </a:p>
          <a:p>
            <a:pPr lvl="1"/>
            <a:r>
              <a:rPr lang="en-US" sz="1600"/>
              <a:t>EDC can request confidentiality treatment for sensitive information, subject to Board approval</a:t>
            </a:r>
            <a:endParaRPr lang="en-US" sz="1600">
              <a:cs typeface="Arial"/>
            </a:endParaRPr>
          </a:p>
          <a:p>
            <a:endParaRPr lang="en-US"/>
          </a:p>
        </p:txBody>
      </p:sp>
      <p:sp>
        <p:nvSpPr>
          <p:cNvPr id="2" name="Date Placeholder 1">
            <a:extLst>
              <a:ext uri="{FF2B5EF4-FFF2-40B4-BE49-F238E27FC236}">
                <a16:creationId xmlns:a16="http://schemas.microsoft.com/office/drawing/2014/main" id="{BAC5FF53-B556-908C-74A3-DBAB7DCD59D6}"/>
              </a:ext>
            </a:extLst>
          </p:cNvPr>
          <p:cNvSpPr>
            <a:spLocks noGrp="1"/>
          </p:cNvSpPr>
          <p:nvPr>
            <p:ph type="dt" sz="half" idx="10"/>
          </p:nvPr>
        </p:nvSpPr>
        <p:spPr/>
        <p:txBody>
          <a:bodyPr/>
          <a:lstStyle/>
          <a:p>
            <a:pPr>
              <a:defRPr/>
            </a:pPr>
            <a:fld id="{E93B4EEE-A70C-47D1-931D-80B087985A84}" type="datetime1">
              <a:rPr lang="en-US" smtClean="0"/>
              <a:t>9/30/2026</a:t>
            </a:fld>
            <a:endParaRPr lang="en-US"/>
          </a:p>
        </p:txBody>
      </p:sp>
      <p:sp>
        <p:nvSpPr>
          <p:cNvPr id="3" name="Footer Placeholder 2">
            <a:extLst>
              <a:ext uri="{FF2B5EF4-FFF2-40B4-BE49-F238E27FC236}">
                <a16:creationId xmlns:a16="http://schemas.microsoft.com/office/drawing/2014/main" id="{56A1F728-F71E-115E-D3D5-2F78B6F52736}"/>
              </a:ext>
            </a:extLst>
          </p:cNvPr>
          <p:cNvSpPr>
            <a:spLocks noGrp="1"/>
          </p:cNvSpPr>
          <p:nvPr>
            <p:ph type="ftr" sz="quarter" idx="11"/>
          </p:nvPr>
        </p:nvSpPr>
        <p:spPr/>
        <p:txBody>
          <a:bodyPr/>
          <a:lstStyle/>
          <a:p>
            <a:pPr>
              <a:defRPr/>
            </a:pPr>
            <a:r>
              <a:rPr lang="en-US"/>
              <a:t>www.nj.gov/bpu</a:t>
            </a:r>
          </a:p>
        </p:txBody>
      </p:sp>
      <p:sp>
        <p:nvSpPr>
          <p:cNvPr id="7" name="Slide Number Placeholder 6">
            <a:extLst>
              <a:ext uri="{FF2B5EF4-FFF2-40B4-BE49-F238E27FC236}">
                <a16:creationId xmlns:a16="http://schemas.microsoft.com/office/drawing/2014/main" id="{23A9C468-F230-4A63-A250-59DD5F78BE6C}"/>
              </a:ext>
            </a:extLst>
          </p:cNvPr>
          <p:cNvSpPr>
            <a:spLocks noGrp="1"/>
          </p:cNvSpPr>
          <p:nvPr>
            <p:ph type="sldNum" sz="quarter" idx="12"/>
          </p:nvPr>
        </p:nvSpPr>
        <p:spPr/>
        <p:txBody>
          <a:bodyPr/>
          <a:lstStyle/>
          <a:p>
            <a:pPr>
              <a:defRPr/>
            </a:pPr>
            <a:fld id="{1395A5F1-E218-44E7-9417-0D837C4DDD66}" type="slidenum">
              <a:rPr lang="en-US" smtClean="0"/>
              <a:pPr>
                <a:defRPr/>
              </a:pPr>
              <a:t>8</a:t>
            </a:fld>
            <a:endParaRPr lang="en-US"/>
          </a:p>
        </p:txBody>
      </p:sp>
    </p:spTree>
    <p:extLst>
      <p:ext uri="{BB962C8B-B14F-4D97-AF65-F5344CB8AC3E}">
        <p14:creationId xmlns:p14="http://schemas.microsoft.com/office/powerpoint/2010/main" val="17040503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A8444-9585-B37C-A2CC-255145C12AE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7632320-8329-E4B3-3921-77A6DDC3C358}"/>
              </a:ext>
            </a:extLst>
          </p:cNvPr>
          <p:cNvSpPr>
            <a:spLocks noGrp="1"/>
          </p:cNvSpPr>
          <p:nvPr>
            <p:ph type="title"/>
          </p:nvPr>
        </p:nvSpPr>
        <p:spPr>
          <a:xfrm>
            <a:off x="457200" y="1752600"/>
            <a:ext cx="8229600" cy="609600"/>
          </a:xfrm>
        </p:spPr>
        <p:txBody>
          <a:bodyPr/>
          <a:lstStyle/>
          <a:p>
            <a:r>
              <a:rPr lang="en-US" sz="2800"/>
              <a:t>Requirements for All Applications</a:t>
            </a:r>
          </a:p>
        </p:txBody>
      </p:sp>
      <p:sp>
        <p:nvSpPr>
          <p:cNvPr id="5" name="Content Placeholder 4">
            <a:extLst>
              <a:ext uri="{FF2B5EF4-FFF2-40B4-BE49-F238E27FC236}">
                <a16:creationId xmlns:a16="http://schemas.microsoft.com/office/drawing/2014/main" id="{861B5C2D-08C0-FF82-F268-5CB32A8D59A8}"/>
              </a:ext>
            </a:extLst>
          </p:cNvPr>
          <p:cNvSpPr>
            <a:spLocks noGrp="1"/>
          </p:cNvSpPr>
          <p:nvPr>
            <p:ph sz="half" idx="2"/>
          </p:nvPr>
        </p:nvSpPr>
        <p:spPr>
          <a:xfrm>
            <a:off x="457200" y="2362200"/>
            <a:ext cx="8229600" cy="4408488"/>
          </a:xfrm>
        </p:spPr>
        <p:txBody>
          <a:bodyPr/>
          <a:lstStyle/>
          <a:p>
            <a:r>
              <a:rPr lang="en-US"/>
              <a:t>Cost effectiveness review</a:t>
            </a:r>
          </a:p>
          <a:p>
            <a:pPr lvl="1"/>
            <a:r>
              <a:rPr lang="en-US"/>
              <a:t>Benefits justify costs on asset life-cycle basis</a:t>
            </a:r>
          </a:p>
          <a:p>
            <a:pPr lvl="1"/>
            <a:r>
              <a:rPr lang="en-US"/>
              <a:t>Not determined solely on nominal capital costs</a:t>
            </a:r>
          </a:p>
          <a:p>
            <a:r>
              <a:rPr lang="en-US"/>
              <a:t>Benefits include, but not limited to:</a:t>
            </a:r>
          </a:p>
          <a:p>
            <a:pPr lvl="1"/>
            <a:r>
              <a:rPr lang="en-US"/>
              <a:t>Facilitates central and distributed generation interconnection</a:t>
            </a:r>
          </a:p>
          <a:p>
            <a:pPr lvl="1"/>
            <a:r>
              <a:rPr lang="en-US"/>
              <a:t>Reduced line losses, generation curtailment, transmission congestion, energy or capacity prices</a:t>
            </a:r>
          </a:p>
          <a:p>
            <a:pPr lvl="1"/>
            <a:r>
              <a:rPr lang="en-US"/>
              <a:t>Reliability and resilience improvements (transmission or distribution)</a:t>
            </a:r>
          </a:p>
          <a:p>
            <a:endParaRPr lang="en-US"/>
          </a:p>
        </p:txBody>
      </p:sp>
      <p:sp>
        <p:nvSpPr>
          <p:cNvPr id="2" name="Date Placeholder 1">
            <a:extLst>
              <a:ext uri="{FF2B5EF4-FFF2-40B4-BE49-F238E27FC236}">
                <a16:creationId xmlns:a16="http://schemas.microsoft.com/office/drawing/2014/main" id="{A683189E-47E4-07C6-3166-A9077F915970}"/>
              </a:ext>
            </a:extLst>
          </p:cNvPr>
          <p:cNvSpPr>
            <a:spLocks noGrp="1"/>
          </p:cNvSpPr>
          <p:nvPr>
            <p:ph type="dt" sz="half" idx="10"/>
          </p:nvPr>
        </p:nvSpPr>
        <p:spPr/>
        <p:txBody>
          <a:bodyPr/>
          <a:lstStyle/>
          <a:p>
            <a:pPr>
              <a:defRPr/>
            </a:pPr>
            <a:fld id="{E93B4EEE-A70C-47D1-931D-80B087985A84}" type="datetime1">
              <a:rPr lang="en-US" smtClean="0"/>
              <a:t>9/30/2026</a:t>
            </a:fld>
            <a:endParaRPr lang="en-US"/>
          </a:p>
        </p:txBody>
      </p:sp>
      <p:sp>
        <p:nvSpPr>
          <p:cNvPr id="3" name="Footer Placeholder 2">
            <a:extLst>
              <a:ext uri="{FF2B5EF4-FFF2-40B4-BE49-F238E27FC236}">
                <a16:creationId xmlns:a16="http://schemas.microsoft.com/office/drawing/2014/main" id="{098B7849-F5EA-9400-30F7-CA1061F7B594}"/>
              </a:ext>
            </a:extLst>
          </p:cNvPr>
          <p:cNvSpPr>
            <a:spLocks noGrp="1"/>
          </p:cNvSpPr>
          <p:nvPr>
            <p:ph type="ftr" sz="quarter" idx="11"/>
          </p:nvPr>
        </p:nvSpPr>
        <p:spPr/>
        <p:txBody>
          <a:bodyPr/>
          <a:lstStyle/>
          <a:p>
            <a:pPr>
              <a:defRPr/>
            </a:pPr>
            <a:r>
              <a:rPr lang="en-US"/>
              <a:t>www.nj.gov/bpu</a:t>
            </a:r>
          </a:p>
        </p:txBody>
      </p:sp>
      <p:sp>
        <p:nvSpPr>
          <p:cNvPr id="7" name="Slide Number Placeholder 6">
            <a:extLst>
              <a:ext uri="{FF2B5EF4-FFF2-40B4-BE49-F238E27FC236}">
                <a16:creationId xmlns:a16="http://schemas.microsoft.com/office/drawing/2014/main" id="{00A331B3-FEBE-7E8E-E198-66FE68D438D2}"/>
              </a:ext>
            </a:extLst>
          </p:cNvPr>
          <p:cNvSpPr>
            <a:spLocks noGrp="1"/>
          </p:cNvSpPr>
          <p:nvPr>
            <p:ph type="sldNum" sz="quarter" idx="12"/>
          </p:nvPr>
        </p:nvSpPr>
        <p:spPr/>
        <p:txBody>
          <a:bodyPr/>
          <a:lstStyle/>
          <a:p>
            <a:pPr>
              <a:defRPr/>
            </a:pPr>
            <a:fld id="{1395A5F1-E218-44E7-9417-0D837C4DDD66}" type="slidenum">
              <a:rPr lang="en-US" smtClean="0"/>
              <a:pPr>
                <a:defRPr/>
              </a:pPr>
              <a:t>9</a:t>
            </a:fld>
            <a:endParaRPr lang="en-US"/>
          </a:p>
        </p:txBody>
      </p:sp>
    </p:spTree>
    <p:extLst>
      <p:ext uri="{BB962C8B-B14F-4D97-AF65-F5344CB8AC3E}">
        <p14:creationId xmlns:p14="http://schemas.microsoft.com/office/powerpoint/2010/main" val="38865452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FBA5A-37A6-4F8D-E970-3EEFEB9A0AE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E0CA920-A9FE-31EC-22E8-A87D87749EAD}"/>
              </a:ext>
            </a:extLst>
          </p:cNvPr>
          <p:cNvSpPr>
            <a:spLocks noGrp="1"/>
          </p:cNvSpPr>
          <p:nvPr>
            <p:ph type="title"/>
          </p:nvPr>
        </p:nvSpPr>
        <p:spPr>
          <a:xfrm>
            <a:off x="457200" y="1752600"/>
            <a:ext cx="8229600" cy="685800"/>
          </a:xfrm>
        </p:spPr>
        <p:txBody>
          <a:bodyPr/>
          <a:lstStyle/>
          <a:p>
            <a:r>
              <a:rPr lang="en-US" sz="2800"/>
              <a:t>Requirements for non-ATT Pathway</a:t>
            </a:r>
          </a:p>
        </p:txBody>
      </p:sp>
      <p:sp>
        <p:nvSpPr>
          <p:cNvPr id="5" name="Content Placeholder 4">
            <a:extLst>
              <a:ext uri="{FF2B5EF4-FFF2-40B4-BE49-F238E27FC236}">
                <a16:creationId xmlns:a16="http://schemas.microsoft.com/office/drawing/2014/main" id="{23D192CE-B0BF-C297-837D-7E45881C7CFE}"/>
              </a:ext>
            </a:extLst>
          </p:cNvPr>
          <p:cNvSpPr>
            <a:spLocks noGrp="1"/>
          </p:cNvSpPr>
          <p:nvPr>
            <p:ph sz="half" idx="2"/>
          </p:nvPr>
        </p:nvSpPr>
        <p:spPr>
          <a:xfrm>
            <a:off x="457200" y="2590800"/>
            <a:ext cx="8229600" cy="4179888"/>
          </a:xfrm>
        </p:spPr>
        <p:txBody>
          <a:bodyPr lIns="91440" tIns="45720" rIns="91440" bIns="45720" anchor="t"/>
          <a:lstStyle/>
          <a:p>
            <a:r>
              <a:rPr lang="en-US" sz="2000"/>
              <a:t>Demonstration that the project is necessary to provide safe, adequate, and reliable service to the utility’s customers</a:t>
            </a:r>
            <a:endParaRPr lang="en-US" sz="2000">
              <a:cs typeface="Arial"/>
            </a:endParaRPr>
          </a:p>
          <a:p>
            <a:r>
              <a:rPr lang="en-US" sz="2000">
                <a:cs typeface="Arial"/>
              </a:rPr>
              <a:t>Justification for decision to not materially deploy ATTs</a:t>
            </a:r>
            <a:endParaRPr lang="en-US" sz="2000"/>
          </a:p>
          <a:p>
            <a:r>
              <a:rPr lang="en-US" sz="2000"/>
              <a:t>A third-party cost-effectiveness analysis of the project as compared to the deployment of ATTs</a:t>
            </a:r>
            <a:endParaRPr lang="en-US" sz="2000">
              <a:cs typeface="Arial"/>
            </a:endParaRPr>
          </a:p>
          <a:p>
            <a:r>
              <a:rPr lang="en-US" sz="2000"/>
              <a:t>Showing that the project is reasonable and cost-effective</a:t>
            </a:r>
            <a:endParaRPr lang="en-US" sz="2000">
              <a:cs typeface="Arial"/>
            </a:endParaRPr>
          </a:p>
          <a:p>
            <a:pPr lvl="1"/>
            <a:r>
              <a:rPr lang="en-US" sz="1600"/>
              <a:t>Cost-effectiveness as defined previously</a:t>
            </a:r>
            <a:r>
              <a:rPr lang="en-US" sz="1000"/>
              <a:t> </a:t>
            </a:r>
            <a:endParaRPr lang="en-US" sz="1000">
              <a:cs typeface="Arial"/>
            </a:endParaRPr>
          </a:p>
          <a:p>
            <a:pPr lvl="1"/>
            <a:r>
              <a:rPr lang="en-US" sz="1600"/>
              <a:t>Also includes considerations for connecting load and the potential to reduce future energy and capacity price increases or price volatility</a:t>
            </a:r>
            <a:endParaRPr lang="en-US" sz="1600">
              <a:cs typeface="Arial"/>
            </a:endParaRPr>
          </a:p>
          <a:p>
            <a:r>
              <a:rPr lang="en-US" sz="2000"/>
              <a:t>Must be supported by preponderance of evidence</a:t>
            </a:r>
            <a:endParaRPr lang="en-US" sz="2000">
              <a:cs typeface="Arial"/>
            </a:endParaRPr>
          </a:p>
        </p:txBody>
      </p:sp>
      <p:sp>
        <p:nvSpPr>
          <p:cNvPr id="2" name="Date Placeholder 1">
            <a:extLst>
              <a:ext uri="{FF2B5EF4-FFF2-40B4-BE49-F238E27FC236}">
                <a16:creationId xmlns:a16="http://schemas.microsoft.com/office/drawing/2014/main" id="{D39DBE1D-4065-BBBF-5051-B92AC513DA8C}"/>
              </a:ext>
            </a:extLst>
          </p:cNvPr>
          <p:cNvSpPr>
            <a:spLocks noGrp="1"/>
          </p:cNvSpPr>
          <p:nvPr>
            <p:ph type="dt" sz="half" idx="10"/>
          </p:nvPr>
        </p:nvSpPr>
        <p:spPr/>
        <p:txBody>
          <a:bodyPr/>
          <a:lstStyle/>
          <a:p>
            <a:pPr>
              <a:defRPr/>
            </a:pPr>
            <a:fld id="{E93B4EEE-A70C-47D1-931D-80B087985A84}" type="datetime1">
              <a:rPr lang="en-US" smtClean="0"/>
              <a:t>9/30/2026</a:t>
            </a:fld>
            <a:endParaRPr lang="en-US"/>
          </a:p>
        </p:txBody>
      </p:sp>
      <p:sp>
        <p:nvSpPr>
          <p:cNvPr id="3" name="Footer Placeholder 2">
            <a:extLst>
              <a:ext uri="{FF2B5EF4-FFF2-40B4-BE49-F238E27FC236}">
                <a16:creationId xmlns:a16="http://schemas.microsoft.com/office/drawing/2014/main" id="{3604AE63-18CE-5795-DE4E-2AB71C1B2FFD}"/>
              </a:ext>
            </a:extLst>
          </p:cNvPr>
          <p:cNvSpPr>
            <a:spLocks noGrp="1"/>
          </p:cNvSpPr>
          <p:nvPr>
            <p:ph type="ftr" sz="quarter" idx="11"/>
          </p:nvPr>
        </p:nvSpPr>
        <p:spPr/>
        <p:txBody>
          <a:bodyPr/>
          <a:lstStyle/>
          <a:p>
            <a:pPr>
              <a:defRPr/>
            </a:pPr>
            <a:r>
              <a:rPr lang="en-US"/>
              <a:t>www.nj.gov/bpu</a:t>
            </a:r>
          </a:p>
        </p:txBody>
      </p:sp>
      <p:sp>
        <p:nvSpPr>
          <p:cNvPr id="7" name="Slide Number Placeholder 6">
            <a:extLst>
              <a:ext uri="{FF2B5EF4-FFF2-40B4-BE49-F238E27FC236}">
                <a16:creationId xmlns:a16="http://schemas.microsoft.com/office/drawing/2014/main" id="{21820288-09AA-14F4-C963-4668BBB8410C}"/>
              </a:ext>
            </a:extLst>
          </p:cNvPr>
          <p:cNvSpPr>
            <a:spLocks noGrp="1"/>
          </p:cNvSpPr>
          <p:nvPr>
            <p:ph type="sldNum" sz="quarter" idx="12"/>
          </p:nvPr>
        </p:nvSpPr>
        <p:spPr/>
        <p:txBody>
          <a:bodyPr/>
          <a:lstStyle/>
          <a:p>
            <a:pPr>
              <a:defRPr/>
            </a:pPr>
            <a:fld id="{1395A5F1-E218-44E7-9417-0D837C4DDD66}" type="slidenum">
              <a:rPr lang="en-US" smtClean="0"/>
              <a:pPr>
                <a:defRPr/>
              </a:pPr>
              <a:t>10</a:t>
            </a:fld>
            <a:endParaRPr lang="en-US"/>
          </a:p>
        </p:txBody>
      </p:sp>
    </p:spTree>
    <p:extLst>
      <p:ext uri="{BB962C8B-B14F-4D97-AF65-F5344CB8AC3E}">
        <p14:creationId xmlns:p14="http://schemas.microsoft.com/office/powerpoint/2010/main" val="16447013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80446-D68A-0C0A-0596-303C3FFF65A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F411334-9A47-41D0-D41F-8A20B66BEC3B}"/>
              </a:ext>
            </a:extLst>
          </p:cNvPr>
          <p:cNvSpPr>
            <a:spLocks noGrp="1"/>
          </p:cNvSpPr>
          <p:nvPr>
            <p:ph type="title"/>
          </p:nvPr>
        </p:nvSpPr>
        <p:spPr/>
        <p:txBody>
          <a:bodyPr/>
          <a:lstStyle/>
          <a:p>
            <a:r>
              <a:rPr lang="en-US" sz="2800"/>
              <a:t>Requirements for ATT Pathway</a:t>
            </a:r>
          </a:p>
        </p:txBody>
      </p:sp>
      <p:sp>
        <p:nvSpPr>
          <p:cNvPr id="5" name="Content Placeholder 4">
            <a:extLst>
              <a:ext uri="{FF2B5EF4-FFF2-40B4-BE49-F238E27FC236}">
                <a16:creationId xmlns:a16="http://schemas.microsoft.com/office/drawing/2014/main" id="{D7ED4126-A528-7559-0129-BC191E3BFD19}"/>
              </a:ext>
            </a:extLst>
          </p:cNvPr>
          <p:cNvSpPr>
            <a:spLocks noGrp="1"/>
          </p:cNvSpPr>
          <p:nvPr>
            <p:ph sz="half" idx="2"/>
          </p:nvPr>
        </p:nvSpPr>
        <p:spPr>
          <a:xfrm>
            <a:off x="457200" y="2590800"/>
            <a:ext cx="8229600" cy="4179888"/>
          </a:xfrm>
        </p:spPr>
        <p:txBody>
          <a:bodyPr lIns="91440" tIns="45720" rIns="91440" bIns="45720" anchor="t"/>
          <a:lstStyle/>
          <a:p>
            <a:r>
              <a:rPr lang="en-US"/>
              <a:t>Explanation of how the project incorporates ATTs</a:t>
            </a:r>
          </a:p>
          <a:p>
            <a:r>
              <a:rPr lang="en-US"/>
              <a:t>Demonstration that the project will meet applicable Board-adopted “Grid Performance Benchmarks”</a:t>
            </a:r>
          </a:p>
          <a:p>
            <a:r>
              <a:rPr lang="en-US"/>
              <a:t>Cost-effectiveness analysis subject to rebuttal by parties to the proceeding</a:t>
            </a:r>
          </a:p>
          <a:p>
            <a:pPr lvl="1"/>
            <a:r>
              <a:rPr lang="en-US"/>
              <a:t>Board to make finding regarding disputed analysis</a:t>
            </a:r>
          </a:p>
          <a:p>
            <a:pPr marL="0" indent="0">
              <a:buNone/>
            </a:pPr>
            <a:endParaRPr lang="en-US">
              <a:cs typeface="Arial"/>
            </a:endParaRPr>
          </a:p>
        </p:txBody>
      </p:sp>
      <p:sp>
        <p:nvSpPr>
          <p:cNvPr id="2" name="Date Placeholder 1">
            <a:extLst>
              <a:ext uri="{FF2B5EF4-FFF2-40B4-BE49-F238E27FC236}">
                <a16:creationId xmlns:a16="http://schemas.microsoft.com/office/drawing/2014/main" id="{BBF5A0EA-714A-9FFF-9B3C-F395AA9F0007}"/>
              </a:ext>
            </a:extLst>
          </p:cNvPr>
          <p:cNvSpPr>
            <a:spLocks noGrp="1"/>
          </p:cNvSpPr>
          <p:nvPr>
            <p:ph type="dt" sz="half" idx="10"/>
          </p:nvPr>
        </p:nvSpPr>
        <p:spPr/>
        <p:txBody>
          <a:bodyPr/>
          <a:lstStyle/>
          <a:p>
            <a:pPr>
              <a:defRPr/>
            </a:pPr>
            <a:fld id="{E93B4EEE-A70C-47D1-931D-80B087985A84}" type="datetime1">
              <a:rPr lang="en-US" smtClean="0"/>
              <a:t>9/30/2026</a:t>
            </a:fld>
            <a:endParaRPr lang="en-US"/>
          </a:p>
        </p:txBody>
      </p:sp>
      <p:sp>
        <p:nvSpPr>
          <p:cNvPr id="3" name="Footer Placeholder 2">
            <a:extLst>
              <a:ext uri="{FF2B5EF4-FFF2-40B4-BE49-F238E27FC236}">
                <a16:creationId xmlns:a16="http://schemas.microsoft.com/office/drawing/2014/main" id="{A22AC498-EB2F-1063-16EC-E45374E02EAE}"/>
              </a:ext>
            </a:extLst>
          </p:cNvPr>
          <p:cNvSpPr>
            <a:spLocks noGrp="1"/>
          </p:cNvSpPr>
          <p:nvPr>
            <p:ph type="ftr" sz="quarter" idx="11"/>
          </p:nvPr>
        </p:nvSpPr>
        <p:spPr/>
        <p:txBody>
          <a:bodyPr/>
          <a:lstStyle/>
          <a:p>
            <a:pPr>
              <a:defRPr/>
            </a:pPr>
            <a:r>
              <a:rPr lang="en-US"/>
              <a:t>www.nj.gov/bpu</a:t>
            </a:r>
          </a:p>
        </p:txBody>
      </p:sp>
      <p:sp>
        <p:nvSpPr>
          <p:cNvPr id="7" name="Slide Number Placeholder 6">
            <a:extLst>
              <a:ext uri="{FF2B5EF4-FFF2-40B4-BE49-F238E27FC236}">
                <a16:creationId xmlns:a16="http://schemas.microsoft.com/office/drawing/2014/main" id="{A743B068-B971-75AF-6384-574AD86B3285}"/>
              </a:ext>
            </a:extLst>
          </p:cNvPr>
          <p:cNvSpPr>
            <a:spLocks noGrp="1"/>
          </p:cNvSpPr>
          <p:nvPr>
            <p:ph type="sldNum" sz="quarter" idx="12"/>
          </p:nvPr>
        </p:nvSpPr>
        <p:spPr/>
        <p:txBody>
          <a:bodyPr/>
          <a:lstStyle/>
          <a:p>
            <a:pPr>
              <a:defRPr/>
            </a:pPr>
            <a:fld id="{1395A5F1-E218-44E7-9417-0D837C4DDD66}" type="slidenum">
              <a:rPr lang="en-US" smtClean="0"/>
              <a:pPr>
                <a:defRPr/>
              </a:pPr>
              <a:t>11</a:t>
            </a:fld>
            <a:endParaRPr lang="en-US"/>
          </a:p>
        </p:txBody>
      </p:sp>
    </p:spTree>
    <p:extLst>
      <p:ext uri="{BB962C8B-B14F-4D97-AF65-F5344CB8AC3E}">
        <p14:creationId xmlns:p14="http://schemas.microsoft.com/office/powerpoint/2010/main" val="16916053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65B0B-B831-E8FA-F4E5-2FD3E9AEF62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332F2F1-7BB2-0B1D-B1B0-956F12B23BDC}"/>
              </a:ext>
            </a:extLst>
          </p:cNvPr>
          <p:cNvSpPr>
            <a:spLocks noGrp="1"/>
          </p:cNvSpPr>
          <p:nvPr>
            <p:ph type="title"/>
          </p:nvPr>
        </p:nvSpPr>
        <p:spPr>
          <a:xfrm>
            <a:off x="457200" y="1600200"/>
            <a:ext cx="8229600" cy="685800"/>
          </a:xfrm>
        </p:spPr>
        <p:txBody>
          <a:bodyPr/>
          <a:lstStyle/>
          <a:p>
            <a:r>
              <a:rPr lang="en-US" sz="2800"/>
              <a:t>Grid Performance Benchmarks</a:t>
            </a:r>
          </a:p>
        </p:txBody>
      </p:sp>
      <p:sp>
        <p:nvSpPr>
          <p:cNvPr id="5" name="Content Placeholder 4">
            <a:extLst>
              <a:ext uri="{FF2B5EF4-FFF2-40B4-BE49-F238E27FC236}">
                <a16:creationId xmlns:a16="http://schemas.microsoft.com/office/drawing/2014/main" id="{8C5DEC75-2C08-097F-75B9-D81A6D8CFDD7}"/>
              </a:ext>
            </a:extLst>
          </p:cNvPr>
          <p:cNvSpPr>
            <a:spLocks noGrp="1"/>
          </p:cNvSpPr>
          <p:nvPr>
            <p:ph sz="half" idx="2"/>
          </p:nvPr>
        </p:nvSpPr>
        <p:spPr>
          <a:xfrm>
            <a:off x="457200" y="2057400"/>
            <a:ext cx="8229600" cy="4713288"/>
          </a:xfrm>
        </p:spPr>
        <p:txBody>
          <a:bodyPr lIns="91440" tIns="45720" rIns="91440" bIns="45720" anchor="t"/>
          <a:lstStyle/>
          <a:p>
            <a:r>
              <a:rPr lang="en-US" sz="1900"/>
              <a:t>Includes grid performance standards, benchmarks, and planning criteria</a:t>
            </a:r>
          </a:p>
          <a:p>
            <a:r>
              <a:rPr lang="en-US" sz="1900"/>
              <a:t>Must incorporate federal guidance and industry consensus standards</a:t>
            </a:r>
            <a:endParaRPr lang="en-US" sz="1900">
              <a:cs typeface="Arial"/>
            </a:endParaRPr>
          </a:p>
          <a:p>
            <a:pPr lvl="1"/>
            <a:r>
              <a:rPr lang="en-US" sz="1500"/>
              <a:t>FERC Order 1920 planning requirements</a:t>
            </a:r>
            <a:endParaRPr lang="en-US" sz="1500">
              <a:cs typeface="Arial"/>
            </a:endParaRPr>
          </a:p>
          <a:p>
            <a:pPr lvl="1"/>
            <a:r>
              <a:rPr lang="en-US" sz="1500"/>
              <a:t>NERC reliability standards</a:t>
            </a:r>
            <a:endParaRPr lang="en-US" sz="1500">
              <a:cs typeface="Arial"/>
            </a:endParaRPr>
          </a:p>
          <a:p>
            <a:pPr lvl="1"/>
            <a:r>
              <a:rPr lang="en-US" sz="1500"/>
              <a:t>USDOE benchmarks, including the National Transmission Planning Study</a:t>
            </a:r>
            <a:endParaRPr lang="en-US" sz="1500">
              <a:cs typeface="Arial"/>
            </a:endParaRPr>
          </a:p>
          <a:p>
            <a:r>
              <a:rPr lang="en-US" sz="1900"/>
              <a:t>Benchmarks shall include, at minimum, criteria addressing:</a:t>
            </a:r>
            <a:endParaRPr lang="en-US" sz="1900">
              <a:cs typeface="Arial"/>
            </a:endParaRPr>
          </a:p>
          <a:p>
            <a:pPr lvl="1"/>
            <a:r>
              <a:rPr lang="en-US" sz="1500"/>
              <a:t>Compliance with NERC reliability standards or applicable BPU distribution system reliability standards</a:t>
            </a:r>
            <a:endParaRPr lang="en-US" sz="1500">
              <a:cs typeface="Arial"/>
            </a:endParaRPr>
          </a:p>
          <a:p>
            <a:pPr lvl="1"/>
            <a:r>
              <a:rPr lang="en-US" sz="1500"/>
              <a:t>Measurable reductions in transmission congestion or improvements in transfer capability, or measurable improvements in distribution system performance metrics for outage frequency and duration (CAIDI &amp; SAIFI)</a:t>
            </a:r>
            <a:endParaRPr lang="en-US" sz="1500">
              <a:cs typeface="Arial"/>
            </a:endParaRPr>
          </a:p>
          <a:p>
            <a:pPr lvl="1"/>
            <a:r>
              <a:rPr lang="en-US" sz="1500"/>
              <a:t>Demonstrated cost effectiveness when evaluated on a life-cycle basis over the useful life of the investment</a:t>
            </a:r>
            <a:endParaRPr lang="en-US" sz="1500">
              <a:cs typeface="Arial"/>
            </a:endParaRPr>
          </a:p>
          <a:p>
            <a:r>
              <a:rPr lang="en-US" sz="1900"/>
              <a:t>Must be consistent with applicable federal transmission planning requirements, reviewed every three years</a:t>
            </a:r>
            <a:endParaRPr lang="en-US" sz="1900">
              <a:cs typeface="Arial"/>
            </a:endParaRPr>
          </a:p>
          <a:p>
            <a:pPr marL="457200" lvl="1" indent="0">
              <a:buNone/>
            </a:pPr>
            <a:endParaRPr lang="en-US" sz="1600"/>
          </a:p>
          <a:p>
            <a:pPr lvl="1"/>
            <a:endParaRPr lang="en-US" sz="1600"/>
          </a:p>
          <a:p>
            <a:pPr lvl="1"/>
            <a:endParaRPr lang="en-US" sz="1600"/>
          </a:p>
          <a:p>
            <a:pPr lvl="1"/>
            <a:endParaRPr lang="en-US" sz="1600"/>
          </a:p>
        </p:txBody>
      </p:sp>
      <p:sp>
        <p:nvSpPr>
          <p:cNvPr id="2" name="Date Placeholder 1">
            <a:extLst>
              <a:ext uri="{FF2B5EF4-FFF2-40B4-BE49-F238E27FC236}">
                <a16:creationId xmlns:a16="http://schemas.microsoft.com/office/drawing/2014/main" id="{BC9500C6-F8D6-05E5-F853-C325A9325037}"/>
              </a:ext>
            </a:extLst>
          </p:cNvPr>
          <p:cNvSpPr>
            <a:spLocks noGrp="1"/>
          </p:cNvSpPr>
          <p:nvPr>
            <p:ph type="dt" sz="half" idx="10"/>
          </p:nvPr>
        </p:nvSpPr>
        <p:spPr/>
        <p:txBody>
          <a:bodyPr/>
          <a:lstStyle/>
          <a:p>
            <a:pPr>
              <a:defRPr/>
            </a:pPr>
            <a:fld id="{E93B4EEE-A70C-47D1-931D-80B087985A84}" type="datetime1">
              <a:rPr lang="en-US" smtClean="0"/>
              <a:t>9/30/2026</a:t>
            </a:fld>
            <a:endParaRPr lang="en-US"/>
          </a:p>
        </p:txBody>
      </p:sp>
      <p:sp>
        <p:nvSpPr>
          <p:cNvPr id="3" name="Footer Placeholder 2">
            <a:extLst>
              <a:ext uri="{FF2B5EF4-FFF2-40B4-BE49-F238E27FC236}">
                <a16:creationId xmlns:a16="http://schemas.microsoft.com/office/drawing/2014/main" id="{686865B2-8F09-1F0D-B61E-93E1D72906FB}"/>
              </a:ext>
            </a:extLst>
          </p:cNvPr>
          <p:cNvSpPr>
            <a:spLocks noGrp="1"/>
          </p:cNvSpPr>
          <p:nvPr>
            <p:ph type="ftr" sz="quarter" idx="11"/>
          </p:nvPr>
        </p:nvSpPr>
        <p:spPr/>
        <p:txBody>
          <a:bodyPr/>
          <a:lstStyle/>
          <a:p>
            <a:pPr>
              <a:defRPr/>
            </a:pPr>
            <a:r>
              <a:rPr lang="en-US"/>
              <a:t>www.nj.gov/bpu</a:t>
            </a:r>
          </a:p>
        </p:txBody>
      </p:sp>
      <p:sp>
        <p:nvSpPr>
          <p:cNvPr id="7" name="Slide Number Placeholder 6">
            <a:extLst>
              <a:ext uri="{FF2B5EF4-FFF2-40B4-BE49-F238E27FC236}">
                <a16:creationId xmlns:a16="http://schemas.microsoft.com/office/drawing/2014/main" id="{236D2697-B873-29AB-1C02-189E1C773A6C}"/>
              </a:ext>
            </a:extLst>
          </p:cNvPr>
          <p:cNvSpPr>
            <a:spLocks noGrp="1"/>
          </p:cNvSpPr>
          <p:nvPr>
            <p:ph type="sldNum" sz="quarter" idx="12"/>
          </p:nvPr>
        </p:nvSpPr>
        <p:spPr/>
        <p:txBody>
          <a:bodyPr/>
          <a:lstStyle/>
          <a:p>
            <a:pPr>
              <a:defRPr/>
            </a:pPr>
            <a:fld id="{1395A5F1-E218-44E7-9417-0D837C4DDD66}" type="slidenum">
              <a:rPr lang="en-US" smtClean="0"/>
              <a:pPr>
                <a:defRPr/>
              </a:pPr>
              <a:t>12</a:t>
            </a:fld>
            <a:endParaRPr lang="en-US"/>
          </a:p>
        </p:txBody>
      </p:sp>
    </p:spTree>
    <p:extLst>
      <p:ext uri="{BB962C8B-B14F-4D97-AF65-F5344CB8AC3E}">
        <p14:creationId xmlns:p14="http://schemas.microsoft.com/office/powerpoint/2010/main" val="22758474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DB3CF-6CD8-5C8E-BD33-952181CC0B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4CDEAB-3A22-3F7B-7ECE-C41D20E1E00B}"/>
              </a:ext>
            </a:extLst>
          </p:cNvPr>
          <p:cNvSpPr>
            <a:spLocks noGrp="1"/>
          </p:cNvSpPr>
          <p:nvPr>
            <p:ph type="title"/>
          </p:nvPr>
        </p:nvSpPr>
        <p:spPr/>
        <p:txBody>
          <a:bodyPr lIns="91440" tIns="45720" rIns="91440" bIns="45720" anchor="t"/>
          <a:lstStyle/>
          <a:p>
            <a:r>
              <a:rPr lang="en-US"/>
              <a:t>Request For Information</a:t>
            </a:r>
          </a:p>
        </p:txBody>
      </p:sp>
      <p:sp>
        <p:nvSpPr>
          <p:cNvPr id="3" name="Content Placeholder 2">
            <a:extLst>
              <a:ext uri="{FF2B5EF4-FFF2-40B4-BE49-F238E27FC236}">
                <a16:creationId xmlns:a16="http://schemas.microsoft.com/office/drawing/2014/main" id="{8A33B7C7-E680-7F88-375D-A34E779875CF}"/>
              </a:ext>
            </a:extLst>
          </p:cNvPr>
          <p:cNvSpPr>
            <a:spLocks noGrp="1"/>
          </p:cNvSpPr>
          <p:nvPr>
            <p:ph sz="half" idx="2"/>
          </p:nvPr>
        </p:nvSpPr>
        <p:spPr>
          <a:xfrm>
            <a:off x="457200" y="2819400"/>
            <a:ext cx="8348823" cy="3909150"/>
          </a:xfrm>
        </p:spPr>
        <p:txBody>
          <a:bodyPr lIns="91440" tIns="45720" rIns="91440" bIns="45720" anchor="t"/>
          <a:lstStyle/>
          <a:p>
            <a:r>
              <a:rPr lang="en-US" sz="1900">
                <a:ea typeface="+mn-lt"/>
                <a:cs typeface="+mn-lt"/>
              </a:rPr>
              <a:t>The RFI questions are intended to help the NJBPU formulate sound policies and programs around key aspects of the CPCN requirement.</a:t>
            </a:r>
            <a:endParaRPr lang="en-US"/>
          </a:p>
          <a:p>
            <a:r>
              <a:rPr lang="en-US" sz="1900">
                <a:cs typeface="Arial"/>
              </a:rPr>
              <a:t>Full list of questions can be accessed </a:t>
            </a:r>
            <a:r>
              <a:rPr lang="en-US" sz="1900">
                <a:ea typeface="+mn-lt"/>
                <a:cs typeface="+mn-lt"/>
              </a:rPr>
              <a:t>on the NJBPU Newsroom website or the NJBPU Public Document Search tool: </a:t>
            </a:r>
          </a:p>
          <a:p>
            <a:pPr lvl="1"/>
            <a:r>
              <a:rPr lang="en-US" sz="1500">
                <a:ea typeface="+mn-lt"/>
                <a:cs typeface="+mn-lt"/>
              </a:rPr>
              <a:t>https://nj.gov/bpu/newsroom/public/</a:t>
            </a:r>
            <a:endParaRPr lang="en-US" sz="700">
              <a:solidFill>
                <a:srgbClr val="003399"/>
              </a:solidFill>
              <a:cs typeface="Arial"/>
            </a:endParaRPr>
          </a:p>
          <a:p>
            <a:pPr lvl="1"/>
            <a:r>
              <a:rPr lang="en-US" sz="1500">
                <a:ea typeface="+mn-lt"/>
                <a:cs typeface="+mn-lt"/>
              </a:rPr>
              <a:t>https://publicaccess.bpu.state.nj.us/CaseSummary.aspx?case_id=2114272</a:t>
            </a:r>
            <a:endParaRPr lang="en-US" sz="800">
              <a:cs typeface="Arial"/>
            </a:endParaRPr>
          </a:p>
        </p:txBody>
      </p:sp>
      <p:sp>
        <p:nvSpPr>
          <p:cNvPr id="5" name="Date Placeholder 4">
            <a:extLst>
              <a:ext uri="{FF2B5EF4-FFF2-40B4-BE49-F238E27FC236}">
                <a16:creationId xmlns:a16="http://schemas.microsoft.com/office/drawing/2014/main" id="{8F8C477F-90A2-D41D-BAA0-7E39E10A6DDB}"/>
              </a:ext>
            </a:extLst>
          </p:cNvPr>
          <p:cNvSpPr>
            <a:spLocks noGrp="1"/>
          </p:cNvSpPr>
          <p:nvPr>
            <p:ph type="dt" sz="half" idx="10"/>
          </p:nvPr>
        </p:nvSpPr>
        <p:spPr/>
        <p:txBody>
          <a:bodyPr/>
          <a:lstStyle/>
          <a:p>
            <a:pPr>
              <a:defRPr/>
            </a:pPr>
            <a:fld id="{542C4A5D-EC5B-4EF3-976E-A1E2E4C2D3BB}" type="datetime1">
              <a:rPr lang="en-US" smtClean="0"/>
              <a:t>9/30/2026</a:t>
            </a:fld>
            <a:endParaRPr lang="en-US"/>
          </a:p>
        </p:txBody>
      </p:sp>
      <p:sp>
        <p:nvSpPr>
          <p:cNvPr id="6" name="Footer Placeholder 5">
            <a:extLst>
              <a:ext uri="{FF2B5EF4-FFF2-40B4-BE49-F238E27FC236}">
                <a16:creationId xmlns:a16="http://schemas.microsoft.com/office/drawing/2014/main" id="{0C9239BB-6E00-8093-7B86-99B6EC749645}"/>
              </a:ext>
            </a:extLst>
          </p:cNvPr>
          <p:cNvSpPr>
            <a:spLocks noGrp="1"/>
          </p:cNvSpPr>
          <p:nvPr>
            <p:ph type="ftr" sz="quarter" idx="11"/>
          </p:nvPr>
        </p:nvSpPr>
        <p:spPr/>
        <p:txBody>
          <a:bodyPr/>
          <a:lstStyle/>
          <a:p>
            <a:pPr>
              <a:defRPr/>
            </a:pPr>
            <a:r>
              <a:rPr lang="en-US"/>
              <a:t>www.nj.gov/bpu</a:t>
            </a:r>
          </a:p>
        </p:txBody>
      </p:sp>
      <p:sp>
        <p:nvSpPr>
          <p:cNvPr id="7" name="Slide Number Placeholder 6">
            <a:extLst>
              <a:ext uri="{FF2B5EF4-FFF2-40B4-BE49-F238E27FC236}">
                <a16:creationId xmlns:a16="http://schemas.microsoft.com/office/drawing/2014/main" id="{C9159146-7D2B-C858-4F27-F3C204125336}"/>
              </a:ext>
            </a:extLst>
          </p:cNvPr>
          <p:cNvSpPr>
            <a:spLocks noGrp="1"/>
          </p:cNvSpPr>
          <p:nvPr>
            <p:ph type="sldNum" sz="quarter" idx="12"/>
          </p:nvPr>
        </p:nvSpPr>
        <p:spPr/>
        <p:txBody>
          <a:bodyPr/>
          <a:lstStyle/>
          <a:p>
            <a:pPr>
              <a:defRPr/>
            </a:pPr>
            <a:fld id="{1395A5F1-E218-44E7-9417-0D837C4DDD66}" type="slidenum">
              <a:rPr lang="en-US"/>
              <a:pPr>
                <a:defRPr/>
              </a:pPr>
              <a:t>13</a:t>
            </a:fld>
            <a:endParaRPr lang="en-US"/>
          </a:p>
        </p:txBody>
      </p:sp>
    </p:spTree>
    <p:extLst>
      <p:ext uri="{BB962C8B-B14F-4D97-AF65-F5344CB8AC3E}">
        <p14:creationId xmlns:p14="http://schemas.microsoft.com/office/powerpoint/2010/main" val="9652041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F19D53-B6D4-EBF2-F7BD-373D19109B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3994F3-A008-4C84-756C-532A41FFAC41}"/>
              </a:ext>
            </a:extLst>
          </p:cNvPr>
          <p:cNvSpPr>
            <a:spLocks noGrp="1"/>
          </p:cNvSpPr>
          <p:nvPr>
            <p:ph type="title"/>
          </p:nvPr>
        </p:nvSpPr>
        <p:spPr>
          <a:xfrm>
            <a:off x="457200" y="1590261"/>
            <a:ext cx="8229600" cy="931528"/>
          </a:xfrm>
        </p:spPr>
        <p:txBody>
          <a:bodyPr lIns="91440" tIns="45720" rIns="91440" bIns="45720" anchor="t"/>
          <a:lstStyle/>
          <a:p>
            <a:r>
              <a:rPr lang="en-US" sz="3200"/>
              <a:t>RFI Questions</a:t>
            </a:r>
          </a:p>
        </p:txBody>
      </p:sp>
      <p:sp>
        <p:nvSpPr>
          <p:cNvPr id="3" name="Content Placeholder 2">
            <a:extLst>
              <a:ext uri="{FF2B5EF4-FFF2-40B4-BE49-F238E27FC236}">
                <a16:creationId xmlns:a16="http://schemas.microsoft.com/office/drawing/2014/main" id="{E0E20833-0AEC-3E4A-1A02-7382903C36A5}"/>
              </a:ext>
            </a:extLst>
          </p:cNvPr>
          <p:cNvSpPr>
            <a:spLocks noGrp="1"/>
          </p:cNvSpPr>
          <p:nvPr>
            <p:ph sz="half" idx="2"/>
          </p:nvPr>
        </p:nvSpPr>
        <p:spPr>
          <a:xfrm>
            <a:off x="139416" y="2041063"/>
            <a:ext cx="8666607" cy="4687487"/>
          </a:xfrm>
        </p:spPr>
        <p:txBody>
          <a:bodyPr lIns="91440" tIns="45720" rIns="91440" bIns="45720" anchor="t"/>
          <a:lstStyle/>
          <a:p>
            <a:pPr marL="457200" lvl="1" indent="0">
              <a:buNone/>
            </a:pPr>
            <a:r>
              <a:rPr lang="en-US" sz="1800" b="1">
                <a:cs typeface="Arial"/>
              </a:rPr>
              <a:t>Section 1: Definitions</a:t>
            </a:r>
          </a:p>
          <a:p>
            <a:pPr marL="457200" lvl="1" indent="0">
              <a:buNone/>
            </a:pPr>
            <a:r>
              <a:rPr lang="en-US" sz="1500" u="sng">
                <a:cs typeface="Arial"/>
              </a:rPr>
              <a:t>Purpose</a:t>
            </a:r>
            <a:r>
              <a:rPr lang="en-US" sz="1500">
                <a:cs typeface="Arial"/>
              </a:rPr>
              <a:t>: Inform the Board's decision on terms which would impact the CPCN process and the projects it would evaluate. </a:t>
            </a:r>
            <a:endParaRPr lang="en-US"/>
          </a:p>
          <a:p>
            <a:pPr marL="457200" lvl="1" indent="0">
              <a:buNone/>
            </a:pPr>
            <a:endParaRPr lang="en-US" sz="1500">
              <a:cs typeface="Arial"/>
            </a:endParaRPr>
          </a:p>
          <a:p>
            <a:pPr marL="457200" lvl="1" indent="0">
              <a:buNone/>
            </a:pPr>
            <a:r>
              <a:rPr lang="en-US" sz="1800" b="1">
                <a:cs typeface="Arial"/>
              </a:rPr>
              <a:t>Section 2: CPCN Application and Review Process</a:t>
            </a:r>
          </a:p>
          <a:p>
            <a:pPr marL="457200" lvl="1" indent="0">
              <a:buNone/>
            </a:pPr>
            <a:r>
              <a:rPr lang="en-US" sz="1500" u="sng">
                <a:cs typeface="Arial"/>
              </a:rPr>
              <a:t>Purpose:</a:t>
            </a:r>
            <a:r>
              <a:rPr lang="en-US" sz="1500">
                <a:cs typeface="Arial"/>
              </a:rPr>
              <a:t> Identify existing technical standards or information which should be evaluated or considered in the application and review process. Solidify understanding of existing transmission development and review practices. </a:t>
            </a:r>
          </a:p>
          <a:p>
            <a:pPr marL="457200" lvl="1" indent="0">
              <a:buNone/>
            </a:pPr>
            <a:endParaRPr lang="en-US" sz="1500">
              <a:cs typeface="Arial"/>
            </a:endParaRPr>
          </a:p>
          <a:p>
            <a:pPr marL="457200" lvl="1" indent="0">
              <a:buNone/>
            </a:pPr>
            <a:r>
              <a:rPr lang="en-US" sz="1800" b="1">
                <a:cs typeface="Arial"/>
              </a:rPr>
              <a:t>Section 3: Grid Performance Benchmarks</a:t>
            </a:r>
          </a:p>
          <a:p>
            <a:pPr marL="457200" lvl="1" indent="0">
              <a:buNone/>
            </a:pPr>
            <a:r>
              <a:rPr lang="en-US" sz="1500" u="sng">
                <a:cs typeface="Arial"/>
              </a:rPr>
              <a:t>Purpose:</a:t>
            </a:r>
            <a:r>
              <a:rPr lang="en-US" sz="1500">
                <a:cs typeface="Arial"/>
              </a:rPr>
              <a:t> Provide direction on how external benchmarking best practices could best be incorporated into the CPCN review for ATT-pathway projects. </a:t>
            </a:r>
          </a:p>
          <a:p>
            <a:pPr marL="457200" lvl="1" indent="0">
              <a:buNone/>
            </a:pPr>
            <a:endParaRPr lang="en-US" sz="1500">
              <a:cs typeface="Arial"/>
            </a:endParaRPr>
          </a:p>
          <a:p>
            <a:pPr marL="457200" lvl="1" indent="0">
              <a:buNone/>
            </a:pPr>
            <a:r>
              <a:rPr lang="en-US" sz="1800" b="1">
                <a:cs typeface="Arial"/>
              </a:rPr>
              <a:t>Section 4: Additional Comments</a:t>
            </a:r>
          </a:p>
          <a:p>
            <a:pPr marL="457200" lvl="1" indent="0">
              <a:buNone/>
            </a:pPr>
            <a:r>
              <a:rPr lang="en-US" sz="1500" u="sng">
                <a:cs typeface="Arial"/>
              </a:rPr>
              <a:t>Purpose:</a:t>
            </a:r>
            <a:r>
              <a:rPr lang="en-US" sz="1500">
                <a:cs typeface="Arial"/>
              </a:rPr>
              <a:t> Capture any other information the Board should be aware of in its development of rules and regulations. </a:t>
            </a:r>
          </a:p>
          <a:p>
            <a:pPr marL="457200" lvl="1" indent="0">
              <a:buNone/>
            </a:pPr>
            <a:endParaRPr lang="en-US" sz="1500">
              <a:cs typeface="Arial"/>
            </a:endParaRPr>
          </a:p>
        </p:txBody>
      </p:sp>
      <p:sp>
        <p:nvSpPr>
          <p:cNvPr id="5" name="Date Placeholder 4">
            <a:extLst>
              <a:ext uri="{FF2B5EF4-FFF2-40B4-BE49-F238E27FC236}">
                <a16:creationId xmlns:a16="http://schemas.microsoft.com/office/drawing/2014/main" id="{F7ACF71A-871F-5CD6-7794-2D05BB90E2AA}"/>
              </a:ext>
            </a:extLst>
          </p:cNvPr>
          <p:cNvSpPr>
            <a:spLocks noGrp="1"/>
          </p:cNvSpPr>
          <p:nvPr>
            <p:ph type="dt" sz="half" idx="10"/>
          </p:nvPr>
        </p:nvSpPr>
        <p:spPr/>
        <p:txBody>
          <a:bodyPr/>
          <a:lstStyle/>
          <a:p>
            <a:pPr>
              <a:defRPr/>
            </a:pPr>
            <a:fld id="{542C4A5D-EC5B-4EF3-976E-A1E2E4C2D3BB}" type="datetime1">
              <a:rPr lang="en-US" smtClean="0"/>
              <a:t>9/30/2026</a:t>
            </a:fld>
            <a:endParaRPr lang="en-US"/>
          </a:p>
        </p:txBody>
      </p:sp>
      <p:sp>
        <p:nvSpPr>
          <p:cNvPr id="6" name="Footer Placeholder 5">
            <a:extLst>
              <a:ext uri="{FF2B5EF4-FFF2-40B4-BE49-F238E27FC236}">
                <a16:creationId xmlns:a16="http://schemas.microsoft.com/office/drawing/2014/main" id="{E893287A-A238-B180-390A-9237EA97583A}"/>
              </a:ext>
            </a:extLst>
          </p:cNvPr>
          <p:cNvSpPr>
            <a:spLocks noGrp="1"/>
          </p:cNvSpPr>
          <p:nvPr>
            <p:ph type="ftr" sz="quarter" idx="11"/>
          </p:nvPr>
        </p:nvSpPr>
        <p:spPr/>
        <p:txBody>
          <a:bodyPr/>
          <a:lstStyle/>
          <a:p>
            <a:pPr>
              <a:defRPr/>
            </a:pPr>
            <a:r>
              <a:rPr lang="en-US"/>
              <a:t>www.nj.gov/bpu</a:t>
            </a:r>
          </a:p>
        </p:txBody>
      </p:sp>
      <p:sp>
        <p:nvSpPr>
          <p:cNvPr id="7" name="Slide Number Placeholder 6">
            <a:extLst>
              <a:ext uri="{FF2B5EF4-FFF2-40B4-BE49-F238E27FC236}">
                <a16:creationId xmlns:a16="http://schemas.microsoft.com/office/drawing/2014/main" id="{C2788932-64EB-9A48-A2A5-AB751145AF91}"/>
              </a:ext>
            </a:extLst>
          </p:cNvPr>
          <p:cNvSpPr>
            <a:spLocks noGrp="1"/>
          </p:cNvSpPr>
          <p:nvPr>
            <p:ph type="sldNum" sz="quarter" idx="12"/>
          </p:nvPr>
        </p:nvSpPr>
        <p:spPr/>
        <p:txBody>
          <a:bodyPr/>
          <a:lstStyle/>
          <a:p>
            <a:pPr>
              <a:defRPr/>
            </a:pPr>
            <a:fld id="{1395A5F1-E218-44E7-9417-0D837C4DDD66}" type="slidenum">
              <a:rPr lang="en-US"/>
              <a:pPr>
                <a:defRPr/>
              </a:pPr>
              <a:t>14</a:t>
            </a:fld>
            <a:endParaRPr lang="en-US"/>
          </a:p>
        </p:txBody>
      </p:sp>
    </p:spTree>
    <p:extLst>
      <p:ext uri="{BB962C8B-B14F-4D97-AF65-F5344CB8AC3E}">
        <p14:creationId xmlns:p14="http://schemas.microsoft.com/office/powerpoint/2010/main" val="9966018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7AB61-799B-98F0-EA66-C844588B2440}"/>
              </a:ext>
            </a:extLst>
          </p:cNvPr>
          <p:cNvSpPr>
            <a:spLocks noGrp="1"/>
          </p:cNvSpPr>
          <p:nvPr>
            <p:ph type="title"/>
          </p:nvPr>
        </p:nvSpPr>
        <p:spPr/>
        <p:txBody>
          <a:bodyPr lIns="91440" tIns="45720" rIns="91440" bIns="45720" anchor="t"/>
          <a:lstStyle/>
          <a:p>
            <a:r>
              <a:rPr lang="en-US"/>
              <a:t>Timeline</a:t>
            </a:r>
          </a:p>
        </p:txBody>
      </p:sp>
      <p:sp>
        <p:nvSpPr>
          <p:cNvPr id="3" name="Content Placeholder 2">
            <a:extLst>
              <a:ext uri="{FF2B5EF4-FFF2-40B4-BE49-F238E27FC236}">
                <a16:creationId xmlns:a16="http://schemas.microsoft.com/office/drawing/2014/main" id="{E3CB5609-A10D-FC85-25F4-0DBF7F8DF607}"/>
              </a:ext>
            </a:extLst>
          </p:cNvPr>
          <p:cNvSpPr>
            <a:spLocks noGrp="1"/>
          </p:cNvSpPr>
          <p:nvPr>
            <p:ph sz="half" idx="2"/>
          </p:nvPr>
        </p:nvSpPr>
        <p:spPr>
          <a:xfrm>
            <a:off x="457200" y="2819400"/>
            <a:ext cx="8348823" cy="3909150"/>
          </a:xfrm>
        </p:spPr>
        <p:txBody>
          <a:bodyPr lIns="91440" tIns="45720" rIns="91440" bIns="45720" anchor="t"/>
          <a:lstStyle/>
          <a:p>
            <a:r>
              <a:rPr lang="en-US" sz="1900">
                <a:cs typeface="Arial"/>
              </a:rPr>
              <a:t>Statute signed into law: July 7th, 2026</a:t>
            </a:r>
          </a:p>
          <a:p>
            <a:r>
              <a:rPr lang="en-US" sz="1900">
                <a:cs typeface="Arial"/>
              </a:rPr>
              <a:t>BPU released RFI: September 17th, 2026</a:t>
            </a:r>
          </a:p>
          <a:p>
            <a:r>
              <a:rPr lang="en-US" sz="1900">
                <a:cs typeface="Arial"/>
              </a:rPr>
              <a:t>RFI Stakeholder meeting: September 30th, 2026</a:t>
            </a:r>
          </a:p>
          <a:p>
            <a:r>
              <a:rPr lang="en-US" sz="1900">
                <a:cs typeface="Arial"/>
              </a:rPr>
              <a:t>RFI Public Comments Due: October 16, 2026</a:t>
            </a:r>
          </a:p>
          <a:p>
            <a:r>
              <a:rPr lang="en-US" sz="1900">
                <a:cs typeface="Arial"/>
              </a:rPr>
              <a:t>Adoption of regulations: April 3rd, 2027 </a:t>
            </a:r>
          </a:p>
        </p:txBody>
      </p:sp>
      <p:sp>
        <p:nvSpPr>
          <p:cNvPr id="5" name="Date Placeholder 4">
            <a:extLst>
              <a:ext uri="{FF2B5EF4-FFF2-40B4-BE49-F238E27FC236}">
                <a16:creationId xmlns:a16="http://schemas.microsoft.com/office/drawing/2014/main" id="{CA6A27BA-426B-922E-A141-FAFD37C04510}"/>
              </a:ext>
            </a:extLst>
          </p:cNvPr>
          <p:cNvSpPr>
            <a:spLocks noGrp="1"/>
          </p:cNvSpPr>
          <p:nvPr>
            <p:ph type="dt" sz="half" idx="10"/>
          </p:nvPr>
        </p:nvSpPr>
        <p:spPr/>
        <p:txBody>
          <a:bodyPr/>
          <a:lstStyle/>
          <a:p>
            <a:pPr>
              <a:defRPr/>
            </a:pPr>
            <a:fld id="{542C4A5D-EC5B-4EF3-976E-A1E2E4C2D3BB}" type="datetime1">
              <a:rPr lang="en-US" smtClean="0"/>
              <a:t>9/30/2026</a:t>
            </a:fld>
            <a:endParaRPr lang="en-US"/>
          </a:p>
        </p:txBody>
      </p:sp>
      <p:sp>
        <p:nvSpPr>
          <p:cNvPr id="6" name="Footer Placeholder 5">
            <a:extLst>
              <a:ext uri="{FF2B5EF4-FFF2-40B4-BE49-F238E27FC236}">
                <a16:creationId xmlns:a16="http://schemas.microsoft.com/office/drawing/2014/main" id="{EEFEC9EA-CB2F-CB0B-7DF0-360C6BC9E3B6}"/>
              </a:ext>
            </a:extLst>
          </p:cNvPr>
          <p:cNvSpPr>
            <a:spLocks noGrp="1"/>
          </p:cNvSpPr>
          <p:nvPr>
            <p:ph type="ftr" sz="quarter" idx="11"/>
          </p:nvPr>
        </p:nvSpPr>
        <p:spPr/>
        <p:txBody>
          <a:bodyPr/>
          <a:lstStyle/>
          <a:p>
            <a:pPr>
              <a:defRPr/>
            </a:pPr>
            <a:r>
              <a:rPr lang="en-US"/>
              <a:t>www.nj.gov/bpu</a:t>
            </a:r>
          </a:p>
        </p:txBody>
      </p:sp>
      <p:sp>
        <p:nvSpPr>
          <p:cNvPr id="7" name="Slide Number Placeholder 6">
            <a:extLst>
              <a:ext uri="{FF2B5EF4-FFF2-40B4-BE49-F238E27FC236}">
                <a16:creationId xmlns:a16="http://schemas.microsoft.com/office/drawing/2014/main" id="{7A8D0E46-C302-399D-0A6A-7633C3076127}"/>
              </a:ext>
            </a:extLst>
          </p:cNvPr>
          <p:cNvSpPr>
            <a:spLocks noGrp="1"/>
          </p:cNvSpPr>
          <p:nvPr>
            <p:ph type="sldNum" sz="quarter" idx="12"/>
          </p:nvPr>
        </p:nvSpPr>
        <p:spPr/>
        <p:txBody>
          <a:bodyPr/>
          <a:lstStyle/>
          <a:p>
            <a:pPr>
              <a:defRPr/>
            </a:pPr>
            <a:fld id="{1395A5F1-E218-44E7-9417-0D837C4DDD66}" type="slidenum">
              <a:rPr lang="en-US"/>
              <a:pPr>
                <a:defRPr/>
              </a:pPr>
              <a:t>15</a:t>
            </a:fld>
            <a:endParaRPr lang="en-US"/>
          </a:p>
        </p:txBody>
      </p:sp>
    </p:spTree>
    <p:extLst>
      <p:ext uri="{BB962C8B-B14F-4D97-AF65-F5344CB8AC3E}">
        <p14:creationId xmlns:p14="http://schemas.microsoft.com/office/powerpoint/2010/main" val="4099189794"/>
      </p:ext>
    </p:extLst>
  </p:cSld>
  <p:clrMapOvr>
    <a:masterClrMapping/>
  </p:clrMapOvr>
  <p:extLst>
    <p:ext uri="{6950BFC3-D8DA-4A85-94F7-54DA5524770B}">
      <p188:commentRel xmlns:p188="http://schemas.microsoft.com/office/powerpoint/2018/8/main" r:id="rId2"/>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18BA2-D248-D150-21B1-AC7DE0E365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9B5BDD-57DE-EF27-AEBD-CA0C097B69DA}"/>
              </a:ext>
            </a:extLst>
          </p:cNvPr>
          <p:cNvSpPr>
            <a:spLocks noGrp="1"/>
          </p:cNvSpPr>
          <p:nvPr>
            <p:ph type="title"/>
          </p:nvPr>
        </p:nvSpPr>
        <p:spPr>
          <a:xfrm>
            <a:off x="457200" y="1590261"/>
            <a:ext cx="8229600" cy="1305339"/>
          </a:xfrm>
        </p:spPr>
        <p:txBody>
          <a:bodyPr lIns="91440" tIns="45720" rIns="91440" bIns="45720" anchor="t"/>
          <a:lstStyle/>
          <a:p>
            <a:r>
              <a:rPr lang="en-US" sz="3200"/>
              <a:t>Stakeholder Comment Guidelines</a:t>
            </a:r>
          </a:p>
        </p:txBody>
      </p:sp>
      <p:sp>
        <p:nvSpPr>
          <p:cNvPr id="3" name="Content Placeholder 2">
            <a:extLst>
              <a:ext uri="{FF2B5EF4-FFF2-40B4-BE49-F238E27FC236}">
                <a16:creationId xmlns:a16="http://schemas.microsoft.com/office/drawing/2014/main" id="{4F2D51D6-1FDB-A497-4614-C72E8E2D58E3}"/>
              </a:ext>
            </a:extLst>
          </p:cNvPr>
          <p:cNvSpPr>
            <a:spLocks noGrp="1"/>
          </p:cNvSpPr>
          <p:nvPr>
            <p:ph sz="half" idx="2"/>
          </p:nvPr>
        </p:nvSpPr>
        <p:spPr>
          <a:xfrm>
            <a:off x="457200" y="2512612"/>
            <a:ext cx="8348823" cy="4215938"/>
          </a:xfrm>
        </p:spPr>
        <p:txBody>
          <a:bodyPr lIns="91440" tIns="45720" rIns="91440" bIns="45720" anchor="t"/>
          <a:lstStyle/>
          <a:p>
            <a:pPr marL="628650">
              <a:buFont typeface="Arial"/>
              <a:buChar char="›"/>
            </a:pPr>
            <a:r>
              <a:rPr lang="en-US" sz="1900">
                <a:ea typeface="+mn-lt"/>
                <a:cs typeface="+mn-lt"/>
              </a:rPr>
              <a:t>Comments accepted: </a:t>
            </a:r>
            <a:endParaRPr lang="en-US">
              <a:ea typeface="+mn-lt"/>
              <a:cs typeface="+mn-lt"/>
            </a:endParaRPr>
          </a:p>
          <a:p>
            <a:pPr lvl="1">
              <a:buFont typeface="Arial,Sans-Serif"/>
              <a:buChar char="›"/>
            </a:pPr>
            <a:r>
              <a:rPr lang="en-US" sz="1600">
                <a:ea typeface="+mn-lt"/>
                <a:cs typeface="+mn-lt"/>
              </a:rPr>
              <a:t>During the live public comment portion webinar, we will begin with registered speakers.</a:t>
            </a:r>
            <a:endParaRPr lang="en-US" sz="1600">
              <a:solidFill>
                <a:srgbClr val="003399"/>
              </a:solidFill>
              <a:ea typeface="+mn-lt"/>
              <a:cs typeface="+mn-lt"/>
            </a:endParaRPr>
          </a:p>
          <a:p>
            <a:pPr lvl="2">
              <a:buFont typeface="Arial,Sans-Serif"/>
              <a:buChar char="›"/>
            </a:pPr>
            <a:r>
              <a:rPr lang="en-US" sz="1400">
                <a:ea typeface="+mn-lt"/>
                <a:cs typeface="+mn-lt"/>
              </a:rPr>
              <a:t>All speaker comments will be recorded and filed in the docket</a:t>
            </a:r>
            <a:endParaRPr lang="en-US" sz="1400">
              <a:solidFill>
                <a:srgbClr val="003399"/>
              </a:solidFill>
              <a:ea typeface="+mn-lt"/>
              <a:cs typeface="+mn-lt"/>
            </a:endParaRPr>
          </a:p>
          <a:p>
            <a:pPr lvl="1">
              <a:buFont typeface="Arial,Sans-Serif"/>
              <a:buChar char="›"/>
            </a:pPr>
            <a:r>
              <a:rPr lang="en-US" sz="1600">
                <a:ea typeface="+mn-lt"/>
                <a:cs typeface="+mn-lt"/>
              </a:rPr>
              <a:t>A strict three-minute time limit per commenter will be enforced </a:t>
            </a:r>
            <a:endParaRPr lang="en-US" sz="1600">
              <a:solidFill>
                <a:srgbClr val="003399"/>
              </a:solidFill>
              <a:ea typeface="+mn-lt"/>
              <a:cs typeface="+mn-lt"/>
            </a:endParaRPr>
          </a:p>
          <a:p>
            <a:pPr lvl="1">
              <a:buFont typeface="Arial,Sans-Serif"/>
              <a:buChar char="›"/>
            </a:pPr>
            <a:r>
              <a:rPr lang="en-US" sz="1600">
                <a:ea typeface="+mn-lt"/>
                <a:cs typeface="+mn-lt"/>
              </a:rPr>
              <a:t>All written comments are DUE no later than 5:00 p.m. EST Friday, October 16, 2026, to the NJBPU Public Document Search using the “Post Comments” button (Docket No. QO26090528)</a:t>
            </a:r>
            <a:endParaRPr lang="en-US" sz="1600">
              <a:solidFill>
                <a:srgbClr val="003399"/>
              </a:solidFill>
              <a:ea typeface="+mn-lt"/>
              <a:cs typeface="+mn-lt"/>
            </a:endParaRPr>
          </a:p>
          <a:p>
            <a:pPr lvl="2">
              <a:buFont typeface="Arial,Sans-Serif"/>
              <a:buChar char="›"/>
            </a:pPr>
            <a:r>
              <a:rPr lang="en-US" sz="1000">
                <a:ea typeface="+mn-lt"/>
                <a:cs typeface="+mn-lt"/>
              </a:rPr>
              <a:t>https://publicaccess.bpu.state.nj.us/CaseSummary.aspx?case_id=2114272</a:t>
            </a:r>
            <a:endParaRPr lang="en-US" sz="1400">
              <a:ea typeface="+mn-lt"/>
              <a:cs typeface="+mn-lt"/>
            </a:endParaRPr>
          </a:p>
          <a:p>
            <a:pPr marL="628650">
              <a:buFont typeface="Arial"/>
              <a:buChar char="›"/>
            </a:pPr>
            <a:r>
              <a:rPr lang="en-US" sz="1900">
                <a:ea typeface="+mn-lt"/>
                <a:cs typeface="+mn-lt"/>
              </a:rPr>
              <a:t>Comments are “public documents” per the State’s Open Public Records Act. Confidential information should be submitted in accordance with the procedures set forth in N.J.A.C 14:1-12.3</a:t>
            </a:r>
            <a:endParaRPr lang="en-US">
              <a:cs typeface="Arial"/>
            </a:endParaRPr>
          </a:p>
          <a:p>
            <a:pPr marL="628650">
              <a:buFont typeface="Arial"/>
              <a:buChar char="›"/>
            </a:pPr>
            <a:endParaRPr lang="en-US" sz="1900">
              <a:ea typeface="+mn-lt"/>
              <a:cs typeface="+mn-lt"/>
            </a:endParaRPr>
          </a:p>
          <a:p>
            <a:pPr marL="457200" lvl="1" indent="0">
              <a:buNone/>
            </a:pPr>
            <a:endParaRPr lang="en-US" sz="1500">
              <a:cs typeface="Arial"/>
            </a:endParaRPr>
          </a:p>
        </p:txBody>
      </p:sp>
      <p:sp>
        <p:nvSpPr>
          <p:cNvPr id="5" name="Date Placeholder 4">
            <a:extLst>
              <a:ext uri="{FF2B5EF4-FFF2-40B4-BE49-F238E27FC236}">
                <a16:creationId xmlns:a16="http://schemas.microsoft.com/office/drawing/2014/main" id="{E91EBD0B-8CB0-DFE5-5045-397929BA619A}"/>
              </a:ext>
            </a:extLst>
          </p:cNvPr>
          <p:cNvSpPr>
            <a:spLocks noGrp="1"/>
          </p:cNvSpPr>
          <p:nvPr>
            <p:ph type="dt" sz="half" idx="10"/>
          </p:nvPr>
        </p:nvSpPr>
        <p:spPr/>
        <p:txBody>
          <a:bodyPr/>
          <a:lstStyle/>
          <a:p>
            <a:pPr>
              <a:defRPr/>
            </a:pPr>
            <a:fld id="{542C4A5D-EC5B-4EF3-976E-A1E2E4C2D3BB}" type="datetime1">
              <a:rPr lang="en-US" smtClean="0"/>
              <a:t>9/30/2026</a:t>
            </a:fld>
            <a:endParaRPr lang="en-US"/>
          </a:p>
        </p:txBody>
      </p:sp>
      <p:sp>
        <p:nvSpPr>
          <p:cNvPr id="6" name="Footer Placeholder 5">
            <a:extLst>
              <a:ext uri="{FF2B5EF4-FFF2-40B4-BE49-F238E27FC236}">
                <a16:creationId xmlns:a16="http://schemas.microsoft.com/office/drawing/2014/main" id="{9C19F9BC-14EA-84D5-2921-ABE67911B759}"/>
              </a:ext>
            </a:extLst>
          </p:cNvPr>
          <p:cNvSpPr>
            <a:spLocks noGrp="1"/>
          </p:cNvSpPr>
          <p:nvPr>
            <p:ph type="ftr" sz="quarter" idx="11"/>
          </p:nvPr>
        </p:nvSpPr>
        <p:spPr/>
        <p:txBody>
          <a:bodyPr/>
          <a:lstStyle/>
          <a:p>
            <a:pPr>
              <a:defRPr/>
            </a:pPr>
            <a:r>
              <a:rPr lang="en-US"/>
              <a:t>www.nj.gov/bpu</a:t>
            </a:r>
          </a:p>
        </p:txBody>
      </p:sp>
      <p:sp>
        <p:nvSpPr>
          <p:cNvPr id="7" name="Slide Number Placeholder 6">
            <a:extLst>
              <a:ext uri="{FF2B5EF4-FFF2-40B4-BE49-F238E27FC236}">
                <a16:creationId xmlns:a16="http://schemas.microsoft.com/office/drawing/2014/main" id="{DC9B0D4B-EF7D-34CF-9B69-BB11C5F30B71}"/>
              </a:ext>
            </a:extLst>
          </p:cNvPr>
          <p:cNvSpPr>
            <a:spLocks noGrp="1"/>
          </p:cNvSpPr>
          <p:nvPr>
            <p:ph type="sldNum" sz="quarter" idx="12"/>
          </p:nvPr>
        </p:nvSpPr>
        <p:spPr/>
        <p:txBody>
          <a:bodyPr/>
          <a:lstStyle/>
          <a:p>
            <a:pPr>
              <a:defRPr/>
            </a:pPr>
            <a:fld id="{1395A5F1-E218-44E7-9417-0D837C4DDD66}" type="slidenum">
              <a:rPr lang="en-US"/>
              <a:pPr>
                <a:defRPr/>
              </a:pPr>
              <a:t>16</a:t>
            </a:fld>
            <a:endParaRPr lang="en-US"/>
          </a:p>
        </p:txBody>
      </p:sp>
    </p:spTree>
    <p:extLst>
      <p:ext uri="{BB962C8B-B14F-4D97-AF65-F5344CB8AC3E}">
        <p14:creationId xmlns:p14="http://schemas.microsoft.com/office/powerpoint/2010/main" val="2251298176"/>
      </p:ext>
    </p:extLst>
  </p:cSld>
  <p:clrMapOvr>
    <a:masterClrMapping/>
  </p:clrMapOvr>
</p:sld>
</file>

<file path=ppt/theme/theme1.xml><?xml version="1.0" encoding="utf-8"?>
<a:theme xmlns:a="http://schemas.openxmlformats.org/drawingml/2006/main" name="BPU PPT_AJ 2">
  <a:themeElements>
    <a:clrScheme name="Custom 4">
      <a:dk1>
        <a:srgbClr val="003399"/>
      </a:dk1>
      <a:lt1>
        <a:sysClr val="window" lastClr="FFFFFF"/>
      </a:lt1>
      <a:dk2>
        <a:srgbClr val="085AFB"/>
      </a:dk2>
      <a:lt2>
        <a:srgbClr val="B2C1E0"/>
      </a:lt2>
      <a:accent1>
        <a:srgbClr val="C5E1FE"/>
      </a:accent1>
      <a:accent2>
        <a:srgbClr val="F8EF92"/>
      </a:accent2>
      <a:accent3>
        <a:srgbClr val="003399"/>
      </a:accent3>
      <a:accent4>
        <a:srgbClr val="003399"/>
      </a:accent4>
      <a:accent5>
        <a:srgbClr val="B2C1E0"/>
      </a:accent5>
      <a:accent6>
        <a:srgbClr val="F8EF92"/>
      </a:accent6>
      <a:hlink>
        <a:srgbClr val="FBF7C8"/>
      </a:hlink>
      <a:folHlink>
        <a:srgbClr val="FDFBE9"/>
      </a:folHlink>
    </a:clrScheme>
    <a:fontScheme name="Arial">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Custom 4">
      <a:dk1>
        <a:srgbClr val="003399"/>
      </a:dk1>
      <a:lt1>
        <a:sysClr val="window" lastClr="FFFFFF"/>
      </a:lt1>
      <a:dk2>
        <a:srgbClr val="085AFB"/>
      </a:dk2>
      <a:lt2>
        <a:srgbClr val="B2C1E0"/>
      </a:lt2>
      <a:accent1>
        <a:srgbClr val="C5E1FE"/>
      </a:accent1>
      <a:accent2>
        <a:srgbClr val="F8EF92"/>
      </a:accent2>
      <a:accent3>
        <a:srgbClr val="003399"/>
      </a:accent3>
      <a:accent4>
        <a:srgbClr val="003399"/>
      </a:accent4>
      <a:accent5>
        <a:srgbClr val="B2C1E0"/>
      </a:accent5>
      <a:accent6>
        <a:srgbClr val="F8EF92"/>
      </a:accent6>
      <a:hlink>
        <a:srgbClr val="FBF7C8"/>
      </a:hlink>
      <a:folHlink>
        <a:srgbClr val="FDFBE9"/>
      </a:folHlink>
    </a:clrScheme>
    <a:fontScheme name="Arial">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Custom 4">
      <a:dk1>
        <a:srgbClr val="003399"/>
      </a:dk1>
      <a:lt1>
        <a:sysClr val="window" lastClr="FFFFFF"/>
      </a:lt1>
      <a:dk2>
        <a:srgbClr val="085AFB"/>
      </a:dk2>
      <a:lt2>
        <a:srgbClr val="B2C1E0"/>
      </a:lt2>
      <a:accent1>
        <a:srgbClr val="C5E1FE"/>
      </a:accent1>
      <a:accent2>
        <a:srgbClr val="F8EF92"/>
      </a:accent2>
      <a:accent3>
        <a:srgbClr val="003399"/>
      </a:accent3>
      <a:accent4>
        <a:srgbClr val="003399"/>
      </a:accent4>
      <a:accent5>
        <a:srgbClr val="B2C1E0"/>
      </a:accent5>
      <a:accent6>
        <a:srgbClr val="F8EF92"/>
      </a:accent6>
      <a:hlink>
        <a:srgbClr val="FBF7C8"/>
      </a:hlink>
      <a:folHlink>
        <a:srgbClr val="FDFBE9"/>
      </a:folHlink>
    </a:clrScheme>
    <a:fontScheme name="Arial">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On-screen Show (4:3)</PresentationFormat>
  <Slides>16</Slides>
  <Notes>1</Notes>
  <HiddenSlides>0</HiddenSlides>
  <ScaleCrop>false</ScaleCrop>
  <HeadingPairs>
    <vt:vector size="4" baseType="variant">
      <vt:variant>
        <vt:lpstr>Theme</vt:lpstr>
      </vt:variant>
      <vt:variant>
        <vt:i4>4</vt:i4>
      </vt:variant>
      <vt:variant>
        <vt:lpstr>Slide Titles</vt:lpstr>
      </vt:variant>
      <vt:variant>
        <vt:i4>16</vt:i4>
      </vt:variant>
    </vt:vector>
  </HeadingPairs>
  <TitlesOfParts>
    <vt:vector size="20" baseType="lpstr">
      <vt:lpstr>BPU PPT_AJ 2</vt:lpstr>
      <vt:lpstr>1_Office Theme</vt:lpstr>
      <vt:lpstr>2_Office Theme</vt:lpstr>
      <vt:lpstr>Custom Design</vt:lpstr>
      <vt:lpstr>WELCOME</vt:lpstr>
      <vt:lpstr>DISCLAIMER</vt:lpstr>
      <vt:lpstr>Webinar Protocol</vt:lpstr>
      <vt:lpstr>Agenda</vt:lpstr>
      <vt:lpstr>Advanced Grid Technologies Act</vt:lpstr>
      <vt:lpstr>Certificate of Public Convenience and Necessity (“CPCN”)</vt:lpstr>
      <vt:lpstr>In-Scope Supplemental Projects</vt:lpstr>
      <vt:lpstr>Requirements for All Applications</vt:lpstr>
      <vt:lpstr>Requirements for All Applications</vt:lpstr>
      <vt:lpstr>Requirements for non-ATT Pathway</vt:lpstr>
      <vt:lpstr>Requirements for ATT Pathway</vt:lpstr>
      <vt:lpstr>Grid Performance Benchmarks</vt:lpstr>
      <vt:lpstr>Request For Information</vt:lpstr>
      <vt:lpstr>RFI Questions</vt:lpstr>
      <vt:lpstr>Timeline</vt:lpstr>
      <vt:lpstr>Stakeholder Comment Guidelines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Notaro, Tina</dc:creator>
  <cp:revision>5</cp:revision>
  <dcterms:created xsi:type="dcterms:W3CDTF">2019-07-30T19:56:42Z</dcterms:created>
  <dcterms:modified xsi:type="dcterms:W3CDTF">2026-09-30T12:31:46Z</dcterms:modified>
</cp:coreProperties>
</file>